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1" r:id="rId2"/>
  </p:sldMasterIdLst>
  <p:notesMasterIdLst>
    <p:notesMasterId r:id="rId82"/>
  </p:notesMasterIdLst>
  <p:handoutMasterIdLst>
    <p:handoutMasterId r:id="rId83"/>
  </p:handoutMasterIdLst>
  <p:sldIdLst>
    <p:sldId id="256" r:id="rId3"/>
    <p:sldId id="260" r:id="rId4"/>
    <p:sldId id="258" r:id="rId5"/>
    <p:sldId id="33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38" r:id="rId26"/>
    <p:sldId id="339" r:id="rId27"/>
    <p:sldId id="340" r:id="rId28"/>
    <p:sldId id="341" r:id="rId29"/>
    <p:sldId id="342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37" r:id="rId77"/>
    <p:sldId id="334" r:id="rId78"/>
    <p:sldId id="329" r:id="rId79"/>
    <p:sldId id="331" r:id="rId80"/>
    <p:sldId id="336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22057-1499-4491-8983-930057F882C0}" v="663" dt="2021-06-26T21:01:46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0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B6323-1231-4DE8-9A78-EA3DC22C288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482BE9D-5E79-43D4-95B9-F54171EC37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</a:t>
          </a:r>
        </a:p>
      </dgm:t>
    </dgm:pt>
    <dgm:pt modelId="{2CFDB447-1BF5-4885-B5B6-AC8E08517E5A}" type="parTrans" cxnId="{569D888F-2BC4-43D3-ADBD-B8E914A73B85}">
      <dgm:prSet/>
      <dgm:spPr/>
      <dgm:t>
        <a:bodyPr/>
        <a:lstStyle/>
        <a:p>
          <a:endParaRPr lang="en-US"/>
        </a:p>
      </dgm:t>
    </dgm:pt>
    <dgm:pt modelId="{D7EEEBD3-2A65-4B5A-BF55-D075F04687A8}" type="sibTrans" cxnId="{569D888F-2BC4-43D3-ADBD-B8E914A73B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469D74-9FC5-48D7-9140-3022B6DDE5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</a:t>
          </a:r>
        </a:p>
      </dgm:t>
    </dgm:pt>
    <dgm:pt modelId="{D525F1CF-93C9-4500-B2DF-891CF206962D}" type="parTrans" cxnId="{EC373D41-30A5-4D8E-817E-6BE01A915FB4}">
      <dgm:prSet/>
      <dgm:spPr/>
      <dgm:t>
        <a:bodyPr/>
        <a:lstStyle/>
        <a:p>
          <a:endParaRPr lang="en-US"/>
        </a:p>
      </dgm:t>
    </dgm:pt>
    <dgm:pt modelId="{C1203F15-D6EC-4536-BD97-FCD24459E0CA}" type="sibTrans" cxnId="{EC373D41-30A5-4D8E-817E-6BE01A915F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6BE122-AC03-4D85-818F-1536BC9F07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Hypothesis</a:t>
          </a:r>
        </a:p>
      </dgm:t>
    </dgm:pt>
    <dgm:pt modelId="{A5911CBA-9DC3-4EAD-BBDB-CE7DDECCB59F}" type="parTrans" cxnId="{6E110042-1825-4AAE-9C75-554C69D8ED0F}">
      <dgm:prSet/>
      <dgm:spPr/>
      <dgm:t>
        <a:bodyPr/>
        <a:lstStyle/>
        <a:p>
          <a:endParaRPr lang="en-US"/>
        </a:p>
      </dgm:t>
    </dgm:pt>
    <dgm:pt modelId="{95D74453-04E0-41CD-8581-7B0E825D9FAC}" type="sibTrans" cxnId="{6E110042-1825-4AAE-9C75-554C69D8ED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C7DD68-FBF7-47BC-9F3B-A620310FE2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Experiment</a:t>
          </a:r>
        </a:p>
      </dgm:t>
    </dgm:pt>
    <dgm:pt modelId="{B9B63E99-C85F-426B-B056-8F6F5091ED02}" type="parTrans" cxnId="{DC9D3228-846A-4029-8A9C-23ED43BB351C}">
      <dgm:prSet/>
      <dgm:spPr/>
      <dgm:t>
        <a:bodyPr/>
        <a:lstStyle/>
        <a:p>
          <a:endParaRPr lang="en-US"/>
        </a:p>
      </dgm:t>
    </dgm:pt>
    <dgm:pt modelId="{60028EBA-4F70-4C30-86D0-D40FC3BA741D}" type="sibTrans" cxnId="{DC9D3228-846A-4029-8A9C-23ED43BB351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889DE9-CBB8-4155-88D9-80ED6A9654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Data/Analysis</a:t>
          </a:r>
        </a:p>
      </dgm:t>
    </dgm:pt>
    <dgm:pt modelId="{1B13EA60-0C3B-45E7-AF1B-FB0BF07B1FF0}" type="parTrans" cxnId="{6ABFA783-03C7-470D-9E40-BDA0C24735BD}">
      <dgm:prSet/>
      <dgm:spPr/>
      <dgm:t>
        <a:bodyPr/>
        <a:lstStyle/>
        <a:p>
          <a:endParaRPr lang="en-US"/>
        </a:p>
      </dgm:t>
    </dgm:pt>
    <dgm:pt modelId="{8B773DE8-850A-487D-A2F3-F0F815449CD2}" type="sibTrans" cxnId="{6ABFA783-03C7-470D-9E40-BDA0C24735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2F5CD3-955E-4CCA-86E8-3A894D4E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Conclusion</a:t>
          </a:r>
        </a:p>
      </dgm:t>
    </dgm:pt>
    <dgm:pt modelId="{DF55BFF0-8084-4844-86A3-E6FA58E0C53F}" type="parTrans" cxnId="{76930040-1E72-45F7-B1FB-1072F967160B}">
      <dgm:prSet/>
      <dgm:spPr/>
      <dgm:t>
        <a:bodyPr/>
        <a:lstStyle/>
        <a:p>
          <a:endParaRPr lang="en-US"/>
        </a:p>
      </dgm:t>
    </dgm:pt>
    <dgm:pt modelId="{BA89AD53-A32B-419D-999D-A765FEC7D318}" type="sibTrans" cxnId="{76930040-1E72-45F7-B1FB-1072F967160B}">
      <dgm:prSet/>
      <dgm:spPr/>
      <dgm:t>
        <a:bodyPr/>
        <a:lstStyle/>
        <a:p>
          <a:endParaRPr lang="en-US"/>
        </a:p>
      </dgm:t>
    </dgm:pt>
    <dgm:pt modelId="{7EFF74C9-DCDA-4A70-87ED-D77DD2C38BA4}" type="pres">
      <dgm:prSet presAssocID="{865B6323-1231-4DE8-9A78-EA3DC22C2888}" presName="root" presStyleCnt="0">
        <dgm:presLayoutVars>
          <dgm:dir/>
          <dgm:resizeHandles val="exact"/>
        </dgm:presLayoutVars>
      </dgm:prSet>
      <dgm:spPr/>
    </dgm:pt>
    <dgm:pt modelId="{6BCEC32E-BC20-4B9C-B2AE-EF5E5022ABD8}" type="pres">
      <dgm:prSet presAssocID="{865B6323-1231-4DE8-9A78-EA3DC22C2888}" presName="container" presStyleCnt="0">
        <dgm:presLayoutVars>
          <dgm:dir/>
          <dgm:resizeHandles val="exact"/>
        </dgm:presLayoutVars>
      </dgm:prSet>
      <dgm:spPr/>
    </dgm:pt>
    <dgm:pt modelId="{79702232-9649-4E94-9765-2D16512D33A4}" type="pres">
      <dgm:prSet presAssocID="{7482BE9D-5E79-43D4-95B9-F54171EC3749}" presName="compNode" presStyleCnt="0"/>
      <dgm:spPr/>
    </dgm:pt>
    <dgm:pt modelId="{1A2A57AB-34F4-4553-B03A-CF5E629FFF65}" type="pres">
      <dgm:prSet presAssocID="{7482BE9D-5E79-43D4-95B9-F54171EC3749}" presName="iconBgRect" presStyleLbl="bgShp" presStyleIdx="0" presStyleCnt="6"/>
      <dgm:spPr/>
    </dgm:pt>
    <dgm:pt modelId="{D1AD20DB-51F3-4588-8754-7026DB413287}" type="pres">
      <dgm:prSet presAssocID="{7482BE9D-5E79-43D4-95B9-F54171EC374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1AE5332-4F3D-455E-A178-52551D5FEB76}" type="pres">
      <dgm:prSet presAssocID="{7482BE9D-5E79-43D4-95B9-F54171EC3749}" presName="spaceRect" presStyleCnt="0"/>
      <dgm:spPr/>
    </dgm:pt>
    <dgm:pt modelId="{A1D4A4C8-AF6A-43B4-8916-D995B6772B08}" type="pres">
      <dgm:prSet presAssocID="{7482BE9D-5E79-43D4-95B9-F54171EC3749}" presName="textRect" presStyleLbl="revTx" presStyleIdx="0" presStyleCnt="6">
        <dgm:presLayoutVars>
          <dgm:chMax val="1"/>
          <dgm:chPref val="1"/>
        </dgm:presLayoutVars>
      </dgm:prSet>
      <dgm:spPr/>
    </dgm:pt>
    <dgm:pt modelId="{37E97026-0AFC-43C3-AE5A-45351DF68516}" type="pres">
      <dgm:prSet presAssocID="{D7EEEBD3-2A65-4B5A-BF55-D075F04687A8}" presName="sibTrans" presStyleLbl="sibTrans2D1" presStyleIdx="0" presStyleCnt="0"/>
      <dgm:spPr/>
    </dgm:pt>
    <dgm:pt modelId="{A8900F58-3510-44FA-AF4B-0FDC42914992}" type="pres">
      <dgm:prSet presAssocID="{F0469D74-9FC5-48D7-9140-3022B6DDE5A8}" presName="compNode" presStyleCnt="0"/>
      <dgm:spPr/>
    </dgm:pt>
    <dgm:pt modelId="{970C686A-037E-4F89-99AE-C26C66C27C12}" type="pres">
      <dgm:prSet presAssocID="{F0469D74-9FC5-48D7-9140-3022B6DDE5A8}" presName="iconBgRect" presStyleLbl="bgShp" presStyleIdx="1" presStyleCnt="6"/>
      <dgm:spPr/>
    </dgm:pt>
    <dgm:pt modelId="{63322697-92BC-42E3-87AA-7B1F7AA59A77}" type="pres">
      <dgm:prSet presAssocID="{F0469D74-9FC5-48D7-9140-3022B6DDE5A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CD74A05C-1045-4C2D-BCD0-14178F93715E}" type="pres">
      <dgm:prSet presAssocID="{F0469D74-9FC5-48D7-9140-3022B6DDE5A8}" presName="spaceRect" presStyleCnt="0"/>
      <dgm:spPr/>
    </dgm:pt>
    <dgm:pt modelId="{2C2B200E-2478-4FC2-AF0A-467697384604}" type="pres">
      <dgm:prSet presAssocID="{F0469D74-9FC5-48D7-9140-3022B6DDE5A8}" presName="textRect" presStyleLbl="revTx" presStyleIdx="1" presStyleCnt="6">
        <dgm:presLayoutVars>
          <dgm:chMax val="1"/>
          <dgm:chPref val="1"/>
        </dgm:presLayoutVars>
      </dgm:prSet>
      <dgm:spPr/>
    </dgm:pt>
    <dgm:pt modelId="{6362E5BF-4598-4250-B262-0EE2F407D1CF}" type="pres">
      <dgm:prSet presAssocID="{C1203F15-D6EC-4536-BD97-FCD24459E0CA}" presName="sibTrans" presStyleLbl="sibTrans2D1" presStyleIdx="0" presStyleCnt="0"/>
      <dgm:spPr/>
    </dgm:pt>
    <dgm:pt modelId="{1280027C-EB16-4C6A-8A36-34498A099057}" type="pres">
      <dgm:prSet presAssocID="{196BE122-AC03-4D85-818F-1536BC9F0747}" presName="compNode" presStyleCnt="0"/>
      <dgm:spPr/>
    </dgm:pt>
    <dgm:pt modelId="{FFA50DB6-CAE3-413D-883E-169FEC9A5D65}" type="pres">
      <dgm:prSet presAssocID="{196BE122-AC03-4D85-818F-1536BC9F0747}" presName="iconBgRect" presStyleLbl="bgShp" presStyleIdx="2" presStyleCnt="6"/>
      <dgm:spPr/>
    </dgm:pt>
    <dgm:pt modelId="{673EFA00-10EE-433E-9B09-16ACAFBEF7DB}" type="pres">
      <dgm:prSet presAssocID="{196BE122-AC03-4D85-818F-1536BC9F07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EE2E28FE-ADEA-4B7B-B151-069A1F080109}" type="pres">
      <dgm:prSet presAssocID="{196BE122-AC03-4D85-818F-1536BC9F0747}" presName="spaceRect" presStyleCnt="0"/>
      <dgm:spPr/>
    </dgm:pt>
    <dgm:pt modelId="{B6689729-DE3A-4384-A043-7DAE7543036D}" type="pres">
      <dgm:prSet presAssocID="{196BE122-AC03-4D85-818F-1536BC9F0747}" presName="textRect" presStyleLbl="revTx" presStyleIdx="2" presStyleCnt="6">
        <dgm:presLayoutVars>
          <dgm:chMax val="1"/>
          <dgm:chPref val="1"/>
        </dgm:presLayoutVars>
      </dgm:prSet>
      <dgm:spPr/>
    </dgm:pt>
    <dgm:pt modelId="{EB07B15C-B191-402F-9E7A-F34DEBC37A04}" type="pres">
      <dgm:prSet presAssocID="{95D74453-04E0-41CD-8581-7B0E825D9FAC}" presName="sibTrans" presStyleLbl="sibTrans2D1" presStyleIdx="0" presStyleCnt="0"/>
      <dgm:spPr/>
    </dgm:pt>
    <dgm:pt modelId="{71AE8DAD-2DCD-49B5-B194-57C2F2D95449}" type="pres">
      <dgm:prSet presAssocID="{19C7DD68-FBF7-47BC-9F3B-A620310FE23C}" presName="compNode" presStyleCnt="0"/>
      <dgm:spPr/>
    </dgm:pt>
    <dgm:pt modelId="{D7E5976F-0B20-4FC3-920B-BE3356A775CE}" type="pres">
      <dgm:prSet presAssocID="{19C7DD68-FBF7-47BC-9F3B-A620310FE23C}" presName="iconBgRect" presStyleLbl="bgShp" presStyleIdx="3" presStyleCnt="6"/>
      <dgm:spPr/>
    </dgm:pt>
    <dgm:pt modelId="{70FF23BA-7624-46AE-A413-284D68036F49}" type="pres">
      <dgm:prSet presAssocID="{19C7DD68-FBF7-47BC-9F3B-A620310FE23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AA3B313B-EDA5-4A59-AD02-F5BB715AC32D}" type="pres">
      <dgm:prSet presAssocID="{19C7DD68-FBF7-47BC-9F3B-A620310FE23C}" presName="spaceRect" presStyleCnt="0"/>
      <dgm:spPr/>
    </dgm:pt>
    <dgm:pt modelId="{AB41408D-9CE3-4C99-A65F-447AA4D1C25C}" type="pres">
      <dgm:prSet presAssocID="{19C7DD68-FBF7-47BC-9F3B-A620310FE23C}" presName="textRect" presStyleLbl="revTx" presStyleIdx="3" presStyleCnt="6">
        <dgm:presLayoutVars>
          <dgm:chMax val="1"/>
          <dgm:chPref val="1"/>
        </dgm:presLayoutVars>
      </dgm:prSet>
      <dgm:spPr/>
    </dgm:pt>
    <dgm:pt modelId="{03FBF21A-1120-48A5-B57F-CEF6D6F5E941}" type="pres">
      <dgm:prSet presAssocID="{60028EBA-4F70-4C30-86D0-D40FC3BA741D}" presName="sibTrans" presStyleLbl="sibTrans2D1" presStyleIdx="0" presStyleCnt="0"/>
      <dgm:spPr/>
    </dgm:pt>
    <dgm:pt modelId="{5B681FD8-06AC-45FC-AE9B-65B49862FA56}" type="pres">
      <dgm:prSet presAssocID="{6B889DE9-CBB8-4155-88D9-80ED6A9654C4}" presName="compNode" presStyleCnt="0"/>
      <dgm:spPr/>
    </dgm:pt>
    <dgm:pt modelId="{72DA8255-0F72-41DF-B332-6EB18FF7957F}" type="pres">
      <dgm:prSet presAssocID="{6B889DE9-CBB8-4155-88D9-80ED6A9654C4}" presName="iconBgRect" presStyleLbl="bgShp" presStyleIdx="4" presStyleCnt="6"/>
      <dgm:spPr/>
    </dgm:pt>
    <dgm:pt modelId="{12877991-4E5A-49C9-B3FD-90C746BA5D90}" type="pres">
      <dgm:prSet presAssocID="{6B889DE9-CBB8-4155-88D9-80ED6A9654C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93FD4B3-5B82-4E7E-BC19-0C8EB153EC8C}" type="pres">
      <dgm:prSet presAssocID="{6B889DE9-CBB8-4155-88D9-80ED6A9654C4}" presName="spaceRect" presStyleCnt="0"/>
      <dgm:spPr/>
    </dgm:pt>
    <dgm:pt modelId="{C4A3D405-6330-41F5-B82A-84ADC6560E15}" type="pres">
      <dgm:prSet presAssocID="{6B889DE9-CBB8-4155-88D9-80ED6A9654C4}" presName="textRect" presStyleLbl="revTx" presStyleIdx="4" presStyleCnt="6">
        <dgm:presLayoutVars>
          <dgm:chMax val="1"/>
          <dgm:chPref val="1"/>
        </dgm:presLayoutVars>
      </dgm:prSet>
      <dgm:spPr/>
    </dgm:pt>
    <dgm:pt modelId="{F690B8D8-10A2-44FA-AC9A-FD4DBE26F4B7}" type="pres">
      <dgm:prSet presAssocID="{8B773DE8-850A-487D-A2F3-F0F815449CD2}" presName="sibTrans" presStyleLbl="sibTrans2D1" presStyleIdx="0" presStyleCnt="0"/>
      <dgm:spPr/>
    </dgm:pt>
    <dgm:pt modelId="{3E6E5A03-E14C-4AF4-BE1F-FABFC15BC194}" type="pres">
      <dgm:prSet presAssocID="{302F5CD3-955E-4CCA-86E8-3A894D4EC6C5}" presName="compNode" presStyleCnt="0"/>
      <dgm:spPr/>
    </dgm:pt>
    <dgm:pt modelId="{A052E161-1522-47B1-8A0B-E6EB1AD57984}" type="pres">
      <dgm:prSet presAssocID="{302F5CD3-955E-4CCA-86E8-3A894D4EC6C5}" presName="iconBgRect" presStyleLbl="bgShp" presStyleIdx="5" presStyleCnt="6"/>
      <dgm:spPr/>
    </dgm:pt>
    <dgm:pt modelId="{5F35993D-126A-46C0-A806-4B980F2C369D}" type="pres">
      <dgm:prSet presAssocID="{302F5CD3-955E-4CCA-86E8-3A894D4EC6C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431CCA8-6471-4777-BC1A-B5F06E867478}" type="pres">
      <dgm:prSet presAssocID="{302F5CD3-955E-4CCA-86E8-3A894D4EC6C5}" presName="spaceRect" presStyleCnt="0"/>
      <dgm:spPr/>
    </dgm:pt>
    <dgm:pt modelId="{C4E7AAC0-1A8E-42E1-A4E1-09AAB7D01FF1}" type="pres">
      <dgm:prSet presAssocID="{302F5CD3-955E-4CCA-86E8-3A894D4EC6C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2BB270B-638B-431D-A08F-3D1A49D1950B}" type="presOf" srcId="{8B773DE8-850A-487D-A2F3-F0F815449CD2}" destId="{F690B8D8-10A2-44FA-AC9A-FD4DBE26F4B7}" srcOrd="0" destOrd="0" presId="urn:microsoft.com/office/officeart/2018/2/layout/IconCircleList"/>
    <dgm:cxn modelId="{F94DDE23-1DA9-48FF-9EBA-BF6FA183A767}" type="presOf" srcId="{D7EEEBD3-2A65-4B5A-BF55-D075F04687A8}" destId="{37E97026-0AFC-43C3-AE5A-45351DF68516}" srcOrd="0" destOrd="0" presId="urn:microsoft.com/office/officeart/2018/2/layout/IconCircleList"/>
    <dgm:cxn modelId="{DC9D3228-846A-4029-8A9C-23ED43BB351C}" srcId="{865B6323-1231-4DE8-9A78-EA3DC22C2888}" destId="{19C7DD68-FBF7-47BC-9F3B-A620310FE23C}" srcOrd="3" destOrd="0" parTransId="{B9B63E99-C85F-426B-B056-8F6F5091ED02}" sibTransId="{60028EBA-4F70-4C30-86D0-D40FC3BA741D}"/>
    <dgm:cxn modelId="{76930040-1E72-45F7-B1FB-1072F967160B}" srcId="{865B6323-1231-4DE8-9A78-EA3DC22C2888}" destId="{302F5CD3-955E-4CCA-86E8-3A894D4EC6C5}" srcOrd="5" destOrd="0" parTransId="{DF55BFF0-8084-4844-86A3-E6FA58E0C53F}" sibTransId="{BA89AD53-A32B-419D-999D-A765FEC7D318}"/>
    <dgm:cxn modelId="{EC373D41-30A5-4D8E-817E-6BE01A915FB4}" srcId="{865B6323-1231-4DE8-9A78-EA3DC22C2888}" destId="{F0469D74-9FC5-48D7-9140-3022B6DDE5A8}" srcOrd="1" destOrd="0" parTransId="{D525F1CF-93C9-4500-B2DF-891CF206962D}" sibTransId="{C1203F15-D6EC-4536-BD97-FCD24459E0CA}"/>
    <dgm:cxn modelId="{6E110042-1825-4AAE-9C75-554C69D8ED0F}" srcId="{865B6323-1231-4DE8-9A78-EA3DC22C2888}" destId="{196BE122-AC03-4D85-818F-1536BC9F0747}" srcOrd="2" destOrd="0" parTransId="{A5911CBA-9DC3-4EAD-BBDB-CE7DDECCB59F}" sibTransId="{95D74453-04E0-41CD-8581-7B0E825D9FAC}"/>
    <dgm:cxn modelId="{4266B74A-A753-4C40-8273-57AD5C5C4B98}" type="presOf" srcId="{865B6323-1231-4DE8-9A78-EA3DC22C2888}" destId="{7EFF74C9-DCDA-4A70-87ED-D77DD2C38BA4}" srcOrd="0" destOrd="0" presId="urn:microsoft.com/office/officeart/2018/2/layout/IconCircleList"/>
    <dgm:cxn modelId="{EB566A52-C287-4347-9A93-1D34A0B2AA5E}" type="presOf" srcId="{196BE122-AC03-4D85-818F-1536BC9F0747}" destId="{B6689729-DE3A-4384-A043-7DAE7543036D}" srcOrd="0" destOrd="0" presId="urn:microsoft.com/office/officeart/2018/2/layout/IconCircleList"/>
    <dgm:cxn modelId="{6ABFA783-03C7-470D-9E40-BDA0C24735BD}" srcId="{865B6323-1231-4DE8-9A78-EA3DC22C2888}" destId="{6B889DE9-CBB8-4155-88D9-80ED6A9654C4}" srcOrd="4" destOrd="0" parTransId="{1B13EA60-0C3B-45E7-AF1B-FB0BF07B1FF0}" sibTransId="{8B773DE8-850A-487D-A2F3-F0F815449CD2}"/>
    <dgm:cxn modelId="{569D888F-2BC4-43D3-ADBD-B8E914A73B85}" srcId="{865B6323-1231-4DE8-9A78-EA3DC22C2888}" destId="{7482BE9D-5E79-43D4-95B9-F54171EC3749}" srcOrd="0" destOrd="0" parTransId="{2CFDB447-1BF5-4885-B5B6-AC8E08517E5A}" sibTransId="{D7EEEBD3-2A65-4B5A-BF55-D075F04687A8}"/>
    <dgm:cxn modelId="{06072B9F-1A2B-4271-A771-C493E52D2B56}" type="presOf" srcId="{302F5CD3-955E-4CCA-86E8-3A894D4EC6C5}" destId="{C4E7AAC0-1A8E-42E1-A4E1-09AAB7D01FF1}" srcOrd="0" destOrd="0" presId="urn:microsoft.com/office/officeart/2018/2/layout/IconCircleList"/>
    <dgm:cxn modelId="{5DBBD8A3-D1BE-4B5C-A73A-B2798AF7F891}" type="presOf" srcId="{6B889DE9-CBB8-4155-88D9-80ED6A9654C4}" destId="{C4A3D405-6330-41F5-B82A-84ADC6560E15}" srcOrd="0" destOrd="0" presId="urn:microsoft.com/office/officeart/2018/2/layout/IconCircleList"/>
    <dgm:cxn modelId="{9281ABA8-46E9-4D5A-AC17-30E7554CCC54}" type="presOf" srcId="{F0469D74-9FC5-48D7-9140-3022B6DDE5A8}" destId="{2C2B200E-2478-4FC2-AF0A-467697384604}" srcOrd="0" destOrd="0" presId="urn:microsoft.com/office/officeart/2018/2/layout/IconCircleList"/>
    <dgm:cxn modelId="{FC850FB4-B34A-47C2-AC7C-85EEDD5691CE}" type="presOf" srcId="{60028EBA-4F70-4C30-86D0-D40FC3BA741D}" destId="{03FBF21A-1120-48A5-B57F-CEF6D6F5E941}" srcOrd="0" destOrd="0" presId="urn:microsoft.com/office/officeart/2018/2/layout/IconCircleList"/>
    <dgm:cxn modelId="{53162CD9-CBC4-436D-AD84-6ABAF69037BB}" type="presOf" srcId="{7482BE9D-5E79-43D4-95B9-F54171EC3749}" destId="{A1D4A4C8-AF6A-43B4-8916-D995B6772B08}" srcOrd="0" destOrd="0" presId="urn:microsoft.com/office/officeart/2018/2/layout/IconCircleList"/>
    <dgm:cxn modelId="{5EFA13E7-CE78-4425-A579-8E082945C76B}" type="presOf" srcId="{95D74453-04E0-41CD-8581-7B0E825D9FAC}" destId="{EB07B15C-B191-402F-9E7A-F34DEBC37A04}" srcOrd="0" destOrd="0" presId="urn:microsoft.com/office/officeart/2018/2/layout/IconCircleList"/>
    <dgm:cxn modelId="{5E6FBEE9-4641-433A-AA4B-E1F24451CFF7}" type="presOf" srcId="{C1203F15-D6EC-4536-BD97-FCD24459E0CA}" destId="{6362E5BF-4598-4250-B262-0EE2F407D1CF}" srcOrd="0" destOrd="0" presId="urn:microsoft.com/office/officeart/2018/2/layout/IconCircleList"/>
    <dgm:cxn modelId="{05042BF3-C48E-4B68-AD14-62EFEFE4EFCF}" type="presOf" srcId="{19C7DD68-FBF7-47BC-9F3B-A620310FE23C}" destId="{AB41408D-9CE3-4C99-A65F-447AA4D1C25C}" srcOrd="0" destOrd="0" presId="urn:microsoft.com/office/officeart/2018/2/layout/IconCircleList"/>
    <dgm:cxn modelId="{233AE48D-A7BC-4E5D-8F41-049D23EC9EAA}" type="presParOf" srcId="{7EFF74C9-DCDA-4A70-87ED-D77DD2C38BA4}" destId="{6BCEC32E-BC20-4B9C-B2AE-EF5E5022ABD8}" srcOrd="0" destOrd="0" presId="urn:microsoft.com/office/officeart/2018/2/layout/IconCircleList"/>
    <dgm:cxn modelId="{61AD9E9A-3F23-4203-97EF-D6131D786EE7}" type="presParOf" srcId="{6BCEC32E-BC20-4B9C-B2AE-EF5E5022ABD8}" destId="{79702232-9649-4E94-9765-2D16512D33A4}" srcOrd="0" destOrd="0" presId="urn:microsoft.com/office/officeart/2018/2/layout/IconCircleList"/>
    <dgm:cxn modelId="{BFCC5DEB-E1F2-4425-9CF2-D8DAC3905DEE}" type="presParOf" srcId="{79702232-9649-4E94-9765-2D16512D33A4}" destId="{1A2A57AB-34F4-4553-B03A-CF5E629FFF65}" srcOrd="0" destOrd="0" presId="urn:microsoft.com/office/officeart/2018/2/layout/IconCircleList"/>
    <dgm:cxn modelId="{71FC0B8F-33D8-47F3-A8BE-5D97B08BFADA}" type="presParOf" srcId="{79702232-9649-4E94-9765-2D16512D33A4}" destId="{D1AD20DB-51F3-4588-8754-7026DB413287}" srcOrd="1" destOrd="0" presId="urn:microsoft.com/office/officeart/2018/2/layout/IconCircleList"/>
    <dgm:cxn modelId="{B40D462E-DFF3-4437-ADC3-D1C6D63C0370}" type="presParOf" srcId="{79702232-9649-4E94-9765-2D16512D33A4}" destId="{61AE5332-4F3D-455E-A178-52551D5FEB76}" srcOrd="2" destOrd="0" presId="urn:microsoft.com/office/officeart/2018/2/layout/IconCircleList"/>
    <dgm:cxn modelId="{185CEB54-D73B-4F94-8084-15D95FAA2CC9}" type="presParOf" srcId="{79702232-9649-4E94-9765-2D16512D33A4}" destId="{A1D4A4C8-AF6A-43B4-8916-D995B6772B08}" srcOrd="3" destOrd="0" presId="urn:microsoft.com/office/officeart/2018/2/layout/IconCircleList"/>
    <dgm:cxn modelId="{D984B251-947E-4D27-AD29-A00CA8112F6A}" type="presParOf" srcId="{6BCEC32E-BC20-4B9C-B2AE-EF5E5022ABD8}" destId="{37E97026-0AFC-43C3-AE5A-45351DF68516}" srcOrd="1" destOrd="0" presId="urn:microsoft.com/office/officeart/2018/2/layout/IconCircleList"/>
    <dgm:cxn modelId="{21470116-20CB-42D7-8DB2-8455CC9D10B1}" type="presParOf" srcId="{6BCEC32E-BC20-4B9C-B2AE-EF5E5022ABD8}" destId="{A8900F58-3510-44FA-AF4B-0FDC42914992}" srcOrd="2" destOrd="0" presId="urn:microsoft.com/office/officeart/2018/2/layout/IconCircleList"/>
    <dgm:cxn modelId="{8D128751-1981-41B6-B085-ACCCAAE33E47}" type="presParOf" srcId="{A8900F58-3510-44FA-AF4B-0FDC42914992}" destId="{970C686A-037E-4F89-99AE-C26C66C27C12}" srcOrd="0" destOrd="0" presId="urn:microsoft.com/office/officeart/2018/2/layout/IconCircleList"/>
    <dgm:cxn modelId="{76A27F49-2200-4DBE-98EE-001BDABFA37E}" type="presParOf" srcId="{A8900F58-3510-44FA-AF4B-0FDC42914992}" destId="{63322697-92BC-42E3-87AA-7B1F7AA59A77}" srcOrd="1" destOrd="0" presId="urn:microsoft.com/office/officeart/2018/2/layout/IconCircleList"/>
    <dgm:cxn modelId="{2F1782A4-0446-409D-9CE4-F5C0ADC768F2}" type="presParOf" srcId="{A8900F58-3510-44FA-AF4B-0FDC42914992}" destId="{CD74A05C-1045-4C2D-BCD0-14178F93715E}" srcOrd="2" destOrd="0" presId="urn:microsoft.com/office/officeart/2018/2/layout/IconCircleList"/>
    <dgm:cxn modelId="{7535B7C0-F991-4A05-B3FE-91C1CF653232}" type="presParOf" srcId="{A8900F58-3510-44FA-AF4B-0FDC42914992}" destId="{2C2B200E-2478-4FC2-AF0A-467697384604}" srcOrd="3" destOrd="0" presId="urn:microsoft.com/office/officeart/2018/2/layout/IconCircleList"/>
    <dgm:cxn modelId="{ABF46DA1-9E3A-4BD6-8F00-9C9696BD23E7}" type="presParOf" srcId="{6BCEC32E-BC20-4B9C-B2AE-EF5E5022ABD8}" destId="{6362E5BF-4598-4250-B262-0EE2F407D1CF}" srcOrd="3" destOrd="0" presId="urn:microsoft.com/office/officeart/2018/2/layout/IconCircleList"/>
    <dgm:cxn modelId="{CE6E2C83-E57A-4B82-9022-D13F7DBCF2F2}" type="presParOf" srcId="{6BCEC32E-BC20-4B9C-B2AE-EF5E5022ABD8}" destId="{1280027C-EB16-4C6A-8A36-34498A099057}" srcOrd="4" destOrd="0" presId="urn:microsoft.com/office/officeart/2018/2/layout/IconCircleList"/>
    <dgm:cxn modelId="{71A5B288-0137-46D8-A6C1-3C42E61BDC37}" type="presParOf" srcId="{1280027C-EB16-4C6A-8A36-34498A099057}" destId="{FFA50DB6-CAE3-413D-883E-169FEC9A5D65}" srcOrd="0" destOrd="0" presId="urn:microsoft.com/office/officeart/2018/2/layout/IconCircleList"/>
    <dgm:cxn modelId="{BBF850CC-17B5-41C3-9806-4CA45302ADF4}" type="presParOf" srcId="{1280027C-EB16-4C6A-8A36-34498A099057}" destId="{673EFA00-10EE-433E-9B09-16ACAFBEF7DB}" srcOrd="1" destOrd="0" presId="urn:microsoft.com/office/officeart/2018/2/layout/IconCircleList"/>
    <dgm:cxn modelId="{6D0D2BB0-CC8A-4995-968A-E69992638E08}" type="presParOf" srcId="{1280027C-EB16-4C6A-8A36-34498A099057}" destId="{EE2E28FE-ADEA-4B7B-B151-069A1F080109}" srcOrd="2" destOrd="0" presId="urn:microsoft.com/office/officeart/2018/2/layout/IconCircleList"/>
    <dgm:cxn modelId="{6ED8FDE5-B65C-4015-8BC0-927BFCCF7C57}" type="presParOf" srcId="{1280027C-EB16-4C6A-8A36-34498A099057}" destId="{B6689729-DE3A-4384-A043-7DAE7543036D}" srcOrd="3" destOrd="0" presId="urn:microsoft.com/office/officeart/2018/2/layout/IconCircleList"/>
    <dgm:cxn modelId="{16D081C0-9A38-48DA-B1B3-9573237D6511}" type="presParOf" srcId="{6BCEC32E-BC20-4B9C-B2AE-EF5E5022ABD8}" destId="{EB07B15C-B191-402F-9E7A-F34DEBC37A04}" srcOrd="5" destOrd="0" presId="urn:microsoft.com/office/officeart/2018/2/layout/IconCircleList"/>
    <dgm:cxn modelId="{CA12FD2B-4ADF-4330-9CBD-44C85C7E0C17}" type="presParOf" srcId="{6BCEC32E-BC20-4B9C-B2AE-EF5E5022ABD8}" destId="{71AE8DAD-2DCD-49B5-B194-57C2F2D95449}" srcOrd="6" destOrd="0" presId="urn:microsoft.com/office/officeart/2018/2/layout/IconCircleList"/>
    <dgm:cxn modelId="{DF361639-E454-429F-B597-CC15FC56116A}" type="presParOf" srcId="{71AE8DAD-2DCD-49B5-B194-57C2F2D95449}" destId="{D7E5976F-0B20-4FC3-920B-BE3356A775CE}" srcOrd="0" destOrd="0" presId="urn:microsoft.com/office/officeart/2018/2/layout/IconCircleList"/>
    <dgm:cxn modelId="{F0E82695-A4D0-419A-913A-4EF4F4DAE4DD}" type="presParOf" srcId="{71AE8DAD-2DCD-49B5-B194-57C2F2D95449}" destId="{70FF23BA-7624-46AE-A413-284D68036F49}" srcOrd="1" destOrd="0" presId="urn:microsoft.com/office/officeart/2018/2/layout/IconCircleList"/>
    <dgm:cxn modelId="{90695D71-FB27-4437-B54E-5206F5BFBF74}" type="presParOf" srcId="{71AE8DAD-2DCD-49B5-B194-57C2F2D95449}" destId="{AA3B313B-EDA5-4A59-AD02-F5BB715AC32D}" srcOrd="2" destOrd="0" presId="urn:microsoft.com/office/officeart/2018/2/layout/IconCircleList"/>
    <dgm:cxn modelId="{A9F4D76A-79D4-4B76-A470-22355F4A3894}" type="presParOf" srcId="{71AE8DAD-2DCD-49B5-B194-57C2F2D95449}" destId="{AB41408D-9CE3-4C99-A65F-447AA4D1C25C}" srcOrd="3" destOrd="0" presId="urn:microsoft.com/office/officeart/2018/2/layout/IconCircleList"/>
    <dgm:cxn modelId="{9731FDBC-71E9-41CC-916F-6D08924E3551}" type="presParOf" srcId="{6BCEC32E-BC20-4B9C-B2AE-EF5E5022ABD8}" destId="{03FBF21A-1120-48A5-B57F-CEF6D6F5E941}" srcOrd="7" destOrd="0" presId="urn:microsoft.com/office/officeart/2018/2/layout/IconCircleList"/>
    <dgm:cxn modelId="{15DD5DCF-E36A-4FDC-8985-B79EC1FB327B}" type="presParOf" srcId="{6BCEC32E-BC20-4B9C-B2AE-EF5E5022ABD8}" destId="{5B681FD8-06AC-45FC-AE9B-65B49862FA56}" srcOrd="8" destOrd="0" presId="urn:microsoft.com/office/officeart/2018/2/layout/IconCircleList"/>
    <dgm:cxn modelId="{B172EB66-6C67-40DA-9313-952A412BB958}" type="presParOf" srcId="{5B681FD8-06AC-45FC-AE9B-65B49862FA56}" destId="{72DA8255-0F72-41DF-B332-6EB18FF7957F}" srcOrd="0" destOrd="0" presId="urn:microsoft.com/office/officeart/2018/2/layout/IconCircleList"/>
    <dgm:cxn modelId="{3EC57895-D064-43AF-BD2D-B55B9379E1FE}" type="presParOf" srcId="{5B681FD8-06AC-45FC-AE9B-65B49862FA56}" destId="{12877991-4E5A-49C9-B3FD-90C746BA5D90}" srcOrd="1" destOrd="0" presId="urn:microsoft.com/office/officeart/2018/2/layout/IconCircleList"/>
    <dgm:cxn modelId="{40CA30EA-4BAA-4C93-9B4B-4F3309B7087B}" type="presParOf" srcId="{5B681FD8-06AC-45FC-AE9B-65B49862FA56}" destId="{E93FD4B3-5B82-4E7E-BC19-0C8EB153EC8C}" srcOrd="2" destOrd="0" presId="urn:microsoft.com/office/officeart/2018/2/layout/IconCircleList"/>
    <dgm:cxn modelId="{9358A70A-3977-4932-8897-6A5B01C7260C}" type="presParOf" srcId="{5B681FD8-06AC-45FC-AE9B-65B49862FA56}" destId="{C4A3D405-6330-41F5-B82A-84ADC6560E15}" srcOrd="3" destOrd="0" presId="urn:microsoft.com/office/officeart/2018/2/layout/IconCircleList"/>
    <dgm:cxn modelId="{3578C5CA-134F-435A-8532-41DA4F149798}" type="presParOf" srcId="{6BCEC32E-BC20-4B9C-B2AE-EF5E5022ABD8}" destId="{F690B8D8-10A2-44FA-AC9A-FD4DBE26F4B7}" srcOrd="9" destOrd="0" presId="urn:microsoft.com/office/officeart/2018/2/layout/IconCircleList"/>
    <dgm:cxn modelId="{FDA86355-744C-4BBE-B56D-896F0382CB22}" type="presParOf" srcId="{6BCEC32E-BC20-4B9C-B2AE-EF5E5022ABD8}" destId="{3E6E5A03-E14C-4AF4-BE1F-FABFC15BC194}" srcOrd="10" destOrd="0" presId="urn:microsoft.com/office/officeart/2018/2/layout/IconCircleList"/>
    <dgm:cxn modelId="{46A4CDBE-51FB-4865-A52B-9F15B2432E5D}" type="presParOf" srcId="{3E6E5A03-E14C-4AF4-BE1F-FABFC15BC194}" destId="{A052E161-1522-47B1-8A0B-E6EB1AD57984}" srcOrd="0" destOrd="0" presId="urn:microsoft.com/office/officeart/2018/2/layout/IconCircleList"/>
    <dgm:cxn modelId="{B2BEF04F-43A8-4173-95A8-1479E52C8AB8}" type="presParOf" srcId="{3E6E5A03-E14C-4AF4-BE1F-FABFC15BC194}" destId="{5F35993D-126A-46C0-A806-4B980F2C369D}" srcOrd="1" destOrd="0" presId="urn:microsoft.com/office/officeart/2018/2/layout/IconCircleList"/>
    <dgm:cxn modelId="{9C421395-850C-4779-864D-B737DA57E096}" type="presParOf" srcId="{3E6E5A03-E14C-4AF4-BE1F-FABFC15BC194}" destId="{E431CCA8-6471-4777-BC1A-B5F06E867478}" srcOrd="2" destOrd="0" presId="urn:microsoft.com/office/officeart/2018/2/layout/IconCircleList"/>
    <dgm:cxn modelId="{66C736B5-BE2C-4EE9-940D-E389CD58A889}" type="presParOf" srcId="{3E6E5A03-E14C-4AF4-BE1F-FABFC15BC194}" destId="{C4E7AAC0-1A8E-42E1-A4E1-09AAB7D01F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A57AB-34F4-4553-B03A-CF5E629FFF65}">
      <dsp:nvSpPr>
        <dsp:cNvPr id="0" name=""/>
        <dsp:cNvSpPr/>
      </dsp:nvSpPr>
      <dsp:spPr>
        <a:xfrm>
          <a:off x="2129" y="388459"/>
          <a:ext cx="503803" cy="5038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D20DB-51F3-4588-8754-7026DB413287}">
      <dsp:nvSpPr>
        <dsp:cNvPr id="0" name=""/>
        <dsp:cNvSpPr/>
      </dsp:nvSpPr>
      <dsp:spPr>
        <a:xfrm>
          <a:off x="107927" y="494257"/>
          <a:ext cx="292205" cy="2922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A4C8-AF6A-43B4-8916-D995B6772B08}">
      <dsp:nvSpPr>
        <dsp:cNvPr id="0" name=""/>
        <dsp:cNvSpPr/>
      </dsp:nvSpPr>
      <dsp:spPr>
        <a:xfrm>
          <a:off x="613889" y="3884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Question</a:t>
          </a:r>
        </a:p>
      </dsp:txBody>
      <dsp:txXfrm>
        <a:off x="613889" y="388459"/>
        <a:ext cx="1187535" cy="503803"/>
      </dsp:txXfrm>
    </dsp:sp>
    <dsp:sp modelId="{970C686A-037E-4F89-99AE-C26C66C27C12}">
      <dsp:nvSpPr>
        <dsp:cNvPr id="0" name=""/>
        <dsp:cNvSpPr/>
      </dsp:nvSpPr>
      <dsp:spPr>
        <a:xfrm>
          <a:off x="2008345" y="388459"/>
          <a:ext cx="503803" cy="5038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22697-92BC-42E3-87AA-7B1F7AA59A77}">
      <dsp:nvSpPr>
        <dsp:cNvPr id="0" name=""/>
        <dsp:cNvSpPr/>
      </dsp:nvSpPr>
      <dsp:spPr>
        <a:xfrm>
          <a:off x="2114143" y="494257"/>
          <a:ext cx="292205" cy="2922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B200E-2478-4FC2-AF0A-467697384604}">
      <dsp:nvSpPr>
        <dsp:cNvPr id="0" name=""/>
        <dsp:cNvSpPr/>
      </dsp:nvSpPr>
      <dsp:spPr>
        <a:xfrm>
          <a:off x="2620106" y="3884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Research</a:t>
          </a:r>
        </a:p>
      </dsp:txBody>
      <dsp:txXfrm>
        <a:off x="2620106" y="388459"/>
        <a:ext cx="1187535" cy="503803"/>
      </dsp:txXfrm>
    </dsp:sp>
    <dsp:sp modelId="{FFA50DB6-CAE3-413D-883E-169FEC9A5D65}">
      <dsp:nvSpPr>
        <dsp:cNvPr id="0" name=""/>
        <dsp:cNvSpPr/>
      </dsp:nvSpPr>
      <dsp:spPr>
        <a:xfrm>
          <a:off x="2129" y="1344359"/>
          <a:ext cx="503803" cy="5038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EFA00-10EE-433E-9B09-16ACAFBEF7DB}">
      <dsp:nvSpPr>
        <dsp:cNvPr id="0" name=""/>
        <dsp:cNvSpPr/>
      </dsp:nvSpPr>
      <dsp:spPr>
        <a:xfrm>
          <a:off x="107927" y="1450158"/>
          <a:ext cx="292205" cy="2922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89729-DE3A-4384-A043-7DAE7543036D}">
      <dsp:nvSpPr>
        <dsp:cNvPr id="0" name=""/>
        <dsp:cNvSpPr/>
      </dsp:nvSpPr>
      <dsp:spPr>
        <a:xfrm>
          <a:off x="613889" y="13443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Hypothesis</a:t>
          </a:r>
        </a:p>
      </dsp:txBody>
      <dsp:txXfrm>
        <a:off x="613889" y="1344359"/>
        <a:ext cx="1187535" cy="503803"/>
      </dsp:txXfrm>
    </dsp:sp>
    <dsp:sp modelId="{D7E5976F-0B20-4FC3-920B-BE3356A775CE}">
      <dsp:nvSpPr>
        <dsp:cNvPr id="0" name=""/>
        <dsp:cNvSpPr/>
      </dsp:nvSpPr>
      <dsp:spPr>
        <a:xfrm>
          <a:off x="2008345" y="1344359"/>
          <a:ext cx="503803" cy="5038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F23BA-7624-46AE-A413-284D68036F49}">
      <dsp:nvSpPr>
        <dsp:cNvPr id="0" name=""/>
        <dsp:cNvSpPr/>
      </dsp:nvSpPr>
      <dsp:spPr>
        <a:xfrm>
          <a:off x="2114143" y="1450158"/>
          <a:ext cx="292205" cy="2922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1408D-9CE3-4C99-A65F-447AA4D1C25C}">
      <dsp:nvSpPr>
        <dsp:cNvPr id="0" name=""/>
        <dsp:cNvSpPr/>
      </dsp:nvSpPr>
      <dsp:spPr>
        <a:xfrm>
          <a:off x="2620106" y="13443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Experiment</a:t>
          </a:r>
        </a:p>
      </dsp:txBody>
      <dsp:txXfrm>
        <a:off x="2620106" y="1344359"/>
        <a:ext cx="1187535" cy="503803"/>
      </dsp:txXfrm>
    </dsp:sp>
    <dsp:sp modelId="{72DA8255-0F72-41DF-B332-6EB18FF7957F}">
      <dsp:nvSpPr>
        <dsp:cNvPr id="0" name=""/>
        <dsp:cNvSpPr/>
      </dsp:nvSpPr>
      <dsp:spPr>
        <a:xfrm>
          <a:off x="2129" y="2300259"/>
          <a:ext cx="503803" cy="5038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77991-4E5A-49C9-B3FD-90C746BA5D90}">
      <dsp:nvSpPr>
        <dsp:cNvPr id="0" name=""/>
        <dsp:cNvSpPr/>
      </dsp:nvSpPr>
      <dsp:spPr>
        <a:xfrm>
          <a:off x="107927" y="2406058"/>
          <a:ext cx="292205" cy="2922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3D405-6330-41F5-B82A-84ADC6560E15}">
      <dsp:nvSpPr>
        <dsp:cNvPr id="0" name=""/>
        <dsp:cNvSpPr/>
      </dsp:nvSpPr>
      <dsp:spPr>
        <a:xfrm>
          <a:off x="613889" y="23002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Data/Analysis</a:t>
          </a:r>
        </a:p>
      </dsp:txBody>
      <dsp:txXfrm>
        <a:off x="613889" y="2300259"/>
        <a:ext cx="1187535" cy="503803"/>
      </dsp:txXfrm>
    </dsp:sp>
    <dsp:sp modelId="{A052E161-1522-47B1-8A0B-E6EB1AD57984}">
      <dsp:nvSpPr>
        <dsp:cNvPr id="0" name=""/>
        <dsp:cNvSpPr/>
      </dsp:nvSpPr>
      <dsp:spPr>
        <a:xfrm>
          <a:off x="2008345" y="2300259"/>
          <a:ext cx="503803" cy="5038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5993D-126A-46C0-A806-4B980F2C369D}">
      <dsp:nvSpPr>
        <dsp:cNvPr id="0" name=""/>
        <dsp:cNvSpPr/>
      </dsp:nvSpPr>
      <dsp:spPr>
        <a:xfrm>
          <a:off x="2114143" y="2406058"/>
          <a:ext cx="292205" cy="29220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7AAC0-1A8E-42E1-A4E1-09AAB7D01FF1}">
      <dsp:nvSpPr>
        <dsp:cNvPr id="0" name=""/>
        <dsp:cNvSpPr/>
      </dsp:nvSpPr>
      <dsp:spPr>
        <a:xfrm>
          <a:off x="2620106" y="23002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Conclusion</a:t>
          </a:r>
        </a:p>
      </dsp:txBody>
      <dsp:txXfrm>
        <a:off x="2620106" y="2300259"/>
        <a:ext cx="1187535" cy="50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58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E18F92-34EE-46E8-B267-7E1373A29B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8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2F67E-D752-4C59-9CB5-C23EB180BB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One of the topics in the news recently is trust or lack of trust in science. It is helpful to understand some of the basics of the scientific method.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D01D-74BE-4A5D-BA1D-6AAE025F13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3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Brief overview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D01D-74BE-4A5D-BA1D-6AAE025F13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</a:t>
            </a:r>
          </a:p>
          <a:p>
            <a:endParaRPr lang="en-US" dirty="0"/>
          </a:p>
          <a:p>
            <a:r>
              <a:rPr lang="en-US" dirty="0"/>
              <a:t>Marsha</a:t>
            </a:r>
          </a:p>
          <a:p>
            <a:r>
              <a:rPr lang="en-US" dirty="0"/>
              <a:t>Seth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D01D-74BE-4A5D-BA1D-6AAE025F13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7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492375"/>
            <a:ext cx="648176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284538"/>
            <a:ext cx="64817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3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549275"/>
            <a:ext cx="1709738" cy="5183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4978400" cy="5183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6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82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1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5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35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0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7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45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92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05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49275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2684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1" y="442221"/>
            <a:ext cx="6577928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2312276"/>
            <a:ext cx="6577928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8046" y="6170491"/>
            <a:ext cx="213006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825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181" y="6170490"/>
            <a:ext cx="4250531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825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308" y="6170490"/>
            <a:ext cx="89154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440181" y="2176009"/>
            <a:ext cx="657792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9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2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" y="2924175"/>
            <a:ext cx="4168775" cy="649288"/>
          </a:xfrm>
          <a:noFill/>
        </p:spPr>
        <p:txBody>
          <a:bodyPr/>
          <a:lstStyle/>
          <a:p>
            <a:r>
              <a:rPr lang="en-US" altLang="en-US" sz="2800" dirty="0">
                <a:latin typeface="Tahoma" charset="0"/>
              </a:rPr>
              <a:t>Thinking Critically and Creatively</a:t>
            </a:r>
            <a:endParaRPr lang="uk-UA" altLang="en-US" sz="28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14750"/>
            <a:ext cx="3384550" cy="43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11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Common Belief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Just because it is common belief does not make it true</a:t>
            </a:r>
          </a:p>
          <a:p>
            <a:pPr>
              <a:defRPr/>
            </a:pPr>
            <a:r>
              <a:rPr lang="en-US" dirty="0"/>
              <a:t>Example: At one time people believed that the world was flat.</a:t>
            </a:r>
          </a:p>
        </p:txBody>
      </p:sp>
      <p:graphicFrame>
        <p:nvGraphicFramePr>
          <p:cNvPr id="1229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12364"/>
              </p:ext>
            </p:extLst>
          </p:nvPr>
        </p:nvGraphicFramePr>
        <p:xfrm>
          <a:off x="6367182" y="4114800"/>
          <a:ext cx="2748243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90979" imgH="1860804" progId="MS_ClipArt_Gallery.2">
                  <p:embed/>
                </p:oleObj>
              </mc:Choice>
              <mc:Fallback>
                <p:oleObj name="Clip" r:id="rId2" imgW="1890979" imgH="1860804" progId="MS_ClipArt_Gallery.2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182" y="4114800"/>
                        <a:ext cx="2748243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Common Practice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everyone does it, it must be OK</a:t>
            </a:r>
          </a:p>
          <a:p>
            <a:pPr>
              <a:defRPr/>
            </a:pPr>
            <a:r>
              <a:rPr lang="en-US" dirty="0"/>
              <a:t>Example: It’s OK to cheat on your taxes.  Everyone else does.</a:t>
            </a:r>
          </a:p>
        </p:txBody>
      </p:sp>
      <p:graphicFrame>
        <p:nvGraphicFramePr>
          <p:cNvPr id="13316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86433"/>
              </p:ext>
            </p:extLst>
          </p:nvPr>
        </p:nvGraphicFramePr>
        <p:xfrm>
          <a:off x="1828800" y="3429000"/>
          <a:ext cx="3833813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3574610" progId="MS_ClipArt_Gallery.2">
                  <p:embed/>
                </p:oleObj>
              </mc:Choice>
              <mc:Fallback>
                <p:oleObj name="Clip" r:id="rId2" imgW="4579545" imgH="3574610" progId="MS_ClipArt_Gallery.2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29000"/>
                        <a:ext cx="3833813" cy="299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Tradition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We’ve always done it that way.</a:t>
            </a:r>
          </a:p>
          <a:p>
            <a:pPr>
              <a:defRPr/>
            </a:pPr>
            <a:r>
              <a:rPr lang="en-US" dirty="0"/>
              <a:t>Example:  Some jobs are only for men and others only for women.</a:t>
            </a:r>
          </a:p>
        </p:txBody>
      </p:sp>
      <p:graphicFrame>
        <p:nvGraphicFramePr>
          <p:cNvPr id="14340" name="Object 4" descr="Graphic shows a woman police offic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047307"/>
              </p:ext>
            </p:extLst>
          </p:nvPr>
        </p:nvGraphicFramePr>
        <p:xfrm>
          <a:off x="5924550" y="4267200"/>
          <a:ext cx="32004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94967" imgH="1422806" progId="MS_ClipArt_Gallery.2">
                  <p:embed/>
                </p:oleObj>
              </mc:Choice>
              <mc:Fallback>
                <p:oleObj name="Clip" r:id="rId2" imgW="1794967" imgH="1422806" progId="MS_ClipArt_Gallery.2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4267200"/>
                        <a:ext cx="320040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Two Wrongs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is OK to do something wrong because other people do it.</a:t>
            </a:r>
          </a:p>
          <a:p>
            <a:pPr>
              <a:defRPr/>
            </a:pPr>
            <a:r>
              <a:rPr lang="en-US" dirty="0"/>
              <a:t>Example: Someone cuts you off on the freeway, so you pull in front and cut them off. </a:t>
            </a:r>
          </a:p>
        </p:txBody>
      </p:sp>
      <p:graphicFrame>
        <p:nvGraphicFramePr>
          <p:cNvPr id="1536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59342"/>
              </p:ext>
            </p:extLst>
          </p:nvPr>
        </p:nvGraphicFramePr>
        <p:xfrm>
          <a:off x="4572000" y="4117975"/>
          <a:ext cx="4419600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17002" imgH="1312752" progId="MS_ClipArt_Gallery.2">
                  <p:embed/>
                </p:oleObj>
              </mc:Choice>
              <mc:Fallback>
                <p:oleObj name="Clip" r:id="rId2" imgW="2117002" imgH="1312752" progId="MS_ClipArt_Gallery.2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7975"/>
                        <a:ext cx="4419600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Slippery Slope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Dire consequences</a:t>
            </a:r>
          </a:p>
          <a:p>
            <a:pPr>
              <a:defRPr/>
            </a:pPr>
            <a:r>
              <a:rPr lang="en-US" dirty="0"/>
              <a:t>Example: If you fail this class, you are a failure for life.</a:t>
            </a:r>
          </a:p>
        </p:txBody>
      </p:sp>
      <p:graphicFrame>
        <p:nvGraphicFramePr>
          <p:cNvPr id="1638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29749"/>
              </p:ext>
            </p:extLst>
          </p:nvPr>
        </p:nvGraphicFramePr>
        <p:xfrm>
          <a:off x="6011862" y="3581400"/>
          <a:ext cx="3113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78738" imgH="925373" progId="MS_ClipArt_Gallery.2">
                  <p:embed/>
                </p:oleObj>
              </mc:Choice>
              <mc:Fallback>
                <p:oleObj name="Clip" r:id="rId2" imgW="878738" imgH="925373" progId="MS_ClipArt_Gallery.2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2" y="3581400"/>
                        <a:ext cx="3113088" cy="32766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Wishful Thinking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 extremely positive outcome is proposed to distract from logic.</a:t>
            </a:r>
          </a:p>
          <a:p>
            <a:pPr>
              <a:defRPr/>
            </a:pPr>
            <a:r>
              <a:rPr lang="en-US" dirty="0"/>
              <a:t>Example: Get rich quick schemes</a:t>
            </a:r>
          </a:p>
        </p:txBody>
      </p:sp>
      <p:graphicFrame>
        <p:nvGraphicFramePr>
          <p:cNvPr id="1741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69363"/>
              </p:ext>
            </p:extLst>
          </p:nvPr>
        </p:nvGraphicFramePr>
        <p:xfrm>
          <a:off x="6646862" y="4449762"/>
          <a:ext cx="248761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4434689" progId="MS_ClipArt_Gallery.2">
                  <p:embed/>
                </p:oleObj>
              </mc:Choice>
              <mc:Fallback>
                <p:oleObj name="Clip" r:id="rId2" imgW="4579545" imgH="4434689" progId="MS_ClipArt_Gallery.2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2" y="4449762"/>
                        <a:ext cx="2487613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Fear or Scare Tactics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Emotions interfere with rational thinking.</a:t>
            </a:r>
          </a:p>
          <a:p>
            <a:pPr>
              <a:defRPr/>
            </a:pPr>
            <a:r>
              <a:rPr lang="en-US" dirty="0"/>
              <a:t>Example: Political advertisements that describe dire consequences </a:t>
            </a:r>
          </a:p>
        </p:txBody>
      </p:sp>
      <p:graphicFrame>
        <p:nvGraphicFramePr>
          <p:cNvPr id="1843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56698"/>
              </p:ext>
            </p:extLst>
          </p:nvPr>
        </p:nvGraphicFramePr>
        <p:xfrm>
          <a:off x="6086475" y="3873500"/>
          <a:ext cx="30480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08683" imgH="1771193" progId="MS_ClipArt_Gallery.2">
                  <p:embed/>
                </p:oleObj>
              </mc:Choice>
              <mc:Fallback>
                <p:oleObj name="Clip" r:id="rId2" imgW="1808683" imgH="1771193" progId="MS_ClipArt_Gallery.2">
                  <p:embed/>
                  <p:pic>
                    <p:nvPicPr>
                      <p:cNvPr id="184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873500"/>
                        <a:ext cx="3048000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Pity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Again, emotions replace logic.</a:t>
            </a:r>
          </a:p>
          <a:p>
            <a:pPr>
              <a:defRPr/>
            </a:pPr>
            <a:r>
              <a:rPr lang="en-US" dirty="0"/>
              <a:t>Example: Sob story</a:t>
            </a:r>
          </a:p>
        </p:txBody>
      </p:sp>
      <p:graphicFrame>
        <p:nvGraphicFramePr>
          <p:cNvPr id="19460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92869"/>
              </p:ext>
            </p:extLst>
          </p:nvPr>
        </p:nvGraphicFramePr>
        <p:xfrm>
          <a:off x="6477000" y="4287837"/>
          <a:ext cx="2667000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918972" imgH="885139" progId="MS_ClipArt_Gallery.2">
                  <p:embed/>
                </p:oleObj>
              </mc:Choice>
              <mc:Fallback>
                <p:oleObj name="Clip" r:id="rId2" imgW="918972" imgH="885139" progId="MS_ClipArt_Gallery.2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87837"/>
                        <a:ext cx="2667000" cy="25701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Loyalty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Group behavior, right or wrong</a:t>
            </a:r>
          </a:p>
          <a:p>
            <a:pPr>
              <a:defRPr/>
            </a:pPr>
            <a:r>
              <a:rPr lang="en-US" dirty="0"/>
              <a:t>Example: Voting for the candidate who appears most popular</a:t>
            </a:r>
          </a:p>
        </p:txBody>
      </p:sp>
      <p:graphicFrame>
        <p:nvGraphicFramePr>
          <p:cNvPr id="20484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61201"/>
              </p:ext>
            </p:extLst>
          </p:nvPr>
        </p:nvGraphicFramePr>
        <p:xfrm>
          <a:off x="5895975" y="3590925"/>
          <a:ext cx="32480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68450" imgH="1783994" progId="MS_ClipArt_Gallery.2">
                  <p:embed/>
                </p:oleObj>
              </mc:Choice>
              <mc:Fallback>
                <p:oleObj name="Clip" r:id="rId2" imgW="1768450" imgH="1783994" progId="MS_ClipArt_Gallery.2">
                  <p:embed/>
                  <p:pic>
                    <p:nvPicPr>
                      <p:cNvPr id="204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3590925"/>
                        <a:ext cx="32480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Prejudice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stereotype in which all members of a group are judged to be the same</a:t>
            </a:r>
          </a:p>
          <a:p>
            <a:pPr>
              <a:defRPr/>
            </a:pPr>
            <a:r>
              <a:rPr lang="en-US" dirty="0"/>
              <a:t>Example: racial prejudices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00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“The function of education is to teach one to think intensively and to think critically.  Intelligence plus character—that is the goal of true education.”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		</a:t>
            </a:r>
            <a:r>
              <a:rPr lang="en-US" sz="2800" dirty="0"/>
              <a:t>Martin Luther King, Jr.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Vanity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Making compliments</a:t>
            </a:r>
          </a:p>
          <a:p>
            <a:pPr>
              <a:defRPr/>
            </a:pPr>
            <a:r>
              <a:rPr lang="en-US" dirty="0"/>
              <a:t>Example: “Apple polishing”</a:t>
            </a:r>
          </a:p>
        </p:txBody>
      </p:sp>
      <p:graphicFrame>
        <p:nvGraphicFramePr>
          <p:cNvPr id="22532" name="Object 4" descr="Graphic showing an apple for the teacher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37"/>
              </p:ext>
            </p:extLst>
          </p:nvPr>
        </p:nvGraphicFramePr>
        <p:xfrm>
          <a:off x="5775325" y="3390900"/>
          <a:ext cx="33496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73022" imgH="1815998" progId="MS_ClipArt_Gallery.2">
                  <p:embed/>
                </p:oleObj>
              </mc:Choice>
              <mc:Fallback>
                <p:oleObj name="Clip" r:id="rId2" imgW="1773022" imgH="1815998" progId="MS_ClipArt_Gallery.2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390900"/>
                        <a:ext cx="33496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Post Hoc Reasoning or False </a:t>
            </a:r>
            <a:br>
              <a:rPr lang="en-US"/>
            </a:br>
            <a:r>
              <a:rPr lang="en-US"/>
              <a:t>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Cause and effect are not related.</a:t>
            </a:r>
          </a:p>
          <a:p>
            <a:pPr>
              <a:defRPr/>
            </a:pPr>
            <a:r>
              <a:rPr lang="en-US" dirty="0"/>
              <a:t>Example: Superstitions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Straw Men or Women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Create an image of someone else, like a scarecrow, to discredit the person.</a:t>
            </a:r>
          </a:p>
          <a:p>
            <a:pPr>
              <a:defRPr/>
            </a:pPr>
            <a:r>
              <a:rPr lang="en-US" dirty="0"/>
              <a:t>Example: Political speeches which</a:t>
            </a:r>
            <a:br>
              <a:rPr lang="en-US" dirty="0"/>
            </a:br>
            <a:r>
              <a:rPr lang="en-US" dirty="0"/>
              <a:t>paint the opponent in an unfavorable</a:t>
            </a:r>
            <a:br>
              <a:rPr lang="en-US" dirty="0"/>
            </a:br>
            <a:r>
              <a:rPr lang="en-US" dirty="0"/>
              <a:t>light</a:t>
            </a:r>
          </a:p>
        </p:txBody>
      </p:sp>
      <p:graphicFrame>
        <p:nvGraphicFramePr>
          <p:cNvPr id="24580" name="Object 4" descr="Graphic shows a scare crow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51123"/>
              </p:ext>
            </p:extLst>
          </p:nvPr>
        </p:nvGraphicFramePr>
        <p:xfrm>
          <a:off x="6739384" y="3124200"/>
          <a:ext cx="2414141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178662" imgH="1820570" progId="MS_ClipArt_Gallery.2">
                  <p:embed/>
                </p:oleObj>
              </mc:Choice>
              <mc:Fallback>
                <p:oleObj name="Clip" r:id="rId2" imgW="1178662" imgH="1820570" progId="MS_ClipArt_Gallery.2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384" y="3124200"/>
                        <a:ext cx="2414141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Cult Behavior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Beliefs for which hard evidence is lacking</a:t>
            </a:r>
          </a:p>
          <a:p>
            <a:pPr>
              <a:defRPr/>
            </a:pPr>
            <a:r>
              <a:rPr lang="en-US" dirty="0"/>
              <a:t>Example: cults and </a:t>
            </a:r>
            <a:r>
              <a:rPr lang="en-US"/>
              <a:t>conspiracy theories</a:t>
            </a:r>
            <a:endParaRPr lang="en-US" dirty="0"/>
          </a:p>
          <a:p>
            <a:pPr>
              <a:defRPr/>
            </a:pPr>
            <a:r>
              <a:rPr lang="en-US" dirty="0"/>
              <a:t>The opposite of critical thinking</a:t>
            </a:r>
          </a:p>
          <a:p>
            <a:pPr>
              <a:defRPr/>
            </a:pPr>
            <a:r>
              <a:rPr lang="en-US" dirty="0"/>
              <a:t>Blindly following a charismatic leader</a:t>
            </a:r>
          </a:p>
          <a:p>
            <a:pPr>
              <a:defRPr/>
            </a:pPr>
            <a:r>
              <a:rPr lang="en-US" dirty="0"/>
              <a:t>Belonging to a group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050"/>
            <a:ext cx="6553200" cy="30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Albertus Medium" panose="020E0602030304020304" pitchFamily="34" charset="0"/>
              </a:rPr>
              <a:t>Critical Thinking out of the Box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09" y="1934189"/>
            <a:ext cx="8782439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   In the following line of letters, cross out six letters so that the remaining letters, without altering their sequence, will spell a familiar English word.</a:t>
            </a:r>
          </a:p>
          <a:p>
            <a:pPr eaLnBrk="1" hangingPunct="1">
              <a:buFontTx/>
              <a:buNone/>
            </a:pPr>
            <a:r>
              <a:rPr lang="en-US" altLang="en-US" sz="4950" dirty="0">
                <a:latin typeface="Century Gothic" panose="020B0502020202020204" pitchFamily="34" charset="0"/>
              </a:rPr>
              <a:t>   </a:t>
            </a:r>
            <a:r>
              <a:rPr lang="en-US" altLang="en-US" sz="6600" dirty="0">
                <a:latin typeface="Century Gothic" panose="020B0502020202020204" pitchFamily="34" charset="0"/>
              </a:rPr>
              <a:t>BSAINXLEATNTEARS</a:t>
            </a:r>
          </a:p>
        </p:txBody>
      </p:sp>
      <p:pic>
        <p:nvPicPr>
          <p:cNvPr id="2" name="Picture 1" descr="Graphic shows a woman think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9" y="5328661"/>
            <a:ext cx="1188791" cy="10111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19" y="1781175"/>
            <a:ext cx="9034366" cy="5076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What letter is missing?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Does it go on the top or bottom line?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Why?</a:t>
            </a:r>
            <a:endParaRPr lang="en-US" altLang="en-US" sz="2400" dirty="0"/>
          </a:p>
          <a:p>
            <a:pPr algn="ctr" eaLnBrk="1" hangingPunct="1">
              <a:buFontTx/>
              <a:buNone/>
            </a:pPr>
            <a:r>
              <a:rPr lang="en-US" altLang="en-US" sz="3000" u="sng" dirty="0"/>
              <a:t> </a:t>
            </a:r>
            <a:r>
              <a:rPr lang="en-US" altLang="en-US" sz="4000" u="sng" dirty="0"/>
              <a:t>A      EF       HI    KLMN  T    V WXY 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/>
              <a:t>  BCD      G      J   OPQ    RS         U</a:t>
            </a:r>
          </a:p>
        </p:txBody>
      </p:sp>
      <p:pic>
        <p:nvPicPr>
          <p:cNvPr id="2" name="Picture 1" descr="Graphic shows a man think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" y="4660239"/>
            <a:ext cx="1708667" cy="11379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7C22A3-C997-41A1-AAE9-D147A2F2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" y="85725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Molecules">
            <a:extLst>
              <a:ext uri="{FF2B5EF4-FFF2-40B4-BE49-F238E27FC236}">
                <a16:creationId xmlns:a16="http://schemas.microsoft.com/office/drawing/2014/main" id="{4AC1914A-8D51-45E6-8250-89438724F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" r="-1" b="-1"/>
          <a:stretch/>
        </p:blipFill>
        <p:spPr>
          <a:xfrm>
            <a:off x="-540245" y="857257"/>
            <a:ext cx="7460297" cy="5143493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7" y="857250"/>
            <a:ext cx="3904463" cy="51435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 useBgFill="1">
        <p:nvSpPr>
          <p:cNvPr id="67" name="Freeform: Shape 66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08876" y="857250"/>
            <a:ext cx="3735126" cy="51435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22760" y="857250"/>
            <a:ext cx="1897292" cy="51435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92AE5-0AE9-42A8-B0A5-880BFEBE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223" y="381001"/>
            <a:ext cx="2429008" cy="1863255"/>
          </a:xfrm>
        </p:spPr>
        <p:txBody>
          <a:bodyPr vert="horz" lIns="82296" tIns="82296" rIns="82296" bIns="68580" rtlCol="0" anchor="b">
            <a:normAutofit fontScale="90000"/>
          </a:bodyPr>
          <a:lstStyle/>
          <a:p>
            <a:r>
              <a:rPr lang="en-US" dirty="0"/>
              <a:t>The Scientific Method</a:t>
            </a:r>
          </a:p>
        </p:txBody>
      </p:sp>
      <p:graphicFrame>
        <p:nvGraphicFramePr>
          <p:cNvPr id="58" name="TextBox 2">
            <a:extLst>
              <a:ext uri="{FF2B5EF4-FFF2-40B4-BE49-F238E27FC236}">
                <a16:creationId xmlns:a16="http://schemas.microsoft.com/office/drawing/2014/main" id="{E7896A7F-9475-42F4-9D8F-B2514870B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716640"/>
              </p:ext>
            </p:extLst>
          </p:nvPr>
        </p:nvGraphicFramePr>
        <p:xfrm>
          <a:off x="5371553" y="2057400"/>
          <a:ext cx="3809771" cy="319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69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" y="85725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8F86A-D6F1-454C-90FB-8E479910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695" y="1527572"/>
            <a:ext cx="3395974" cy="1190583"/>
          </a:xfrm>
        </p:spPr>
        <p:txBody>
          <a:bodyPr vert="horz" lIns="82296" tIns="82296" rIns="82296" bIns="68580" rtlCol="0" anchor="b">
            <a:normAutofit fontScale="90000"/>
          </a:bodyPr>
          <a:lstStyle/>
          <a:p>
            <a:r>
              <a:rPr lang="en-US" dirty="0"/>
              <a:t>Cognitive Biases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470" y="1663304"/>
            <a:ext cx="3680049" cy="350985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666" y="1531124"/>
            <a:ext cx="3973656" cy="377421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9" y="1602685"/>
            <a:ext cx="3826082" cy="363896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C1FB73-3350-49B6-B317-2D54D02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r="-1" b="-1"/>
          <a:stretch/>
        </p:blipFill>
        <p:spPr>
          <a:xfrm>
            <a:off x="775252" y="1823332"/>
            <a:ext cx="3261962" cy="316595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3159E-5DC6-4388-998A-81356E0BEE85}"/>
              </a:ext>
            </a:extLst>
          </p:cNvPr>
          <p:cNvSpPr txBox="1"/>
          <p:nvPr/>
        </p:nvSpPr>
        <p:spPr>
          <a:xfrm>
            <a:off x="4621695" y="2898023"/>
            <a:ext cx="3999356" cy="2548160"/>
          </a:xfrm>
          <a:prstGeom prst="rect">
            <a:avLst/>
          </a:prstGeom>
        </p:spPr>
        <p:txBody>
          <a:bodyPr vert="horz" lIns="82296" tIns="82296" rIns="82296" bIns="68580" rtlCol="0">
            <a:normAutofit/>
          </a:bodyPr>
          <a:lstStyle/>
          <a:p>
            <a:pPr>
              <a:lnSpc>
                <a:spcPct val="140000"/>
              </a:lnSpc>
              <a:spcBef>
                <a:spcPts val="698"/>
              </a:spcBef>
              <a:buFont typeface="Corbel" panose="020B0503020204020204" pitchFamily="34" charset="0"/>
            </a:pPr>
            <a:r>
              <a:rPr lang="en-US" sz="2100" spc="1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systematic errors in in thinking are shortcuts the brain makes to quickly make sense of what is happening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7036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F8F48D-705F-4028-90C1-9E6D5A93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1455788"/>
            <a:ext cx="3773614" cy="585293"/>
            <a:chOff x="0" y="65773"/>
            <a:chExt cx="5031485" cy="78039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CD619FB-83DF-4134-B313-2F7948827876}"/>
                </a:ext>
              </a:extLst>
            </p:cNvPr>
            <p:cNvSpPr/>
            <p:nvPr/>
          </p:nvSpPr>
          <p:spPr>
            <a:xfrm>
              <a:off x="0" y="65773"/>
              <a:ext cx="5031485" cy="78039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6173C77D-6A5D-4CFA-B937-A31072EA4486}"/>
                </a:ext>
              </a:extLst>
            </p:cNvPr>
            <p:cNvSpPr txBox="1"/>
            <p:nvPr/>
          </p:nvSpPr>
          <p:spPr>
            <a:xfrm>
              <a:off x="38095" y="10386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The Dunning-Kruger Effect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C988DD-B03C-40D7-A412-2663C210A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2090761"/>
            <a:ext cx="3773614" cy="585293"/>
            <a:chOff x="0" y="912403"/>
            <a:chExt cx="5031485" cy="78039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0B4D5A0-D316-4121-B800-44E047B1EA6E}"/>
                </a:ext>
              </a:extLst>
            </p:cNvPr>
            <p:cNvSpPr/>
            <p:nvPr/>
          </p:nvSpPr>
          <p:spPr>
            <a:xfrm>
              <a:off x="0" y="912403"/>
              <a:ext cx="5031485" cy="78039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59377"/>
                <a:satOff val="2554"/>
                <a:lumOff val="2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F6F9DE69-C6B5-4AF6-9659-703D195C5FE1}"/>
                </a:ext>
              </a:extLst>
            </p:cNvPr>
            <p:cNvSpPr txBox="1"/>
            <p:nvPr/>
          </p:nvSpPr>
          <p:spPr>
            <a:xfrm>
              <a:off x="38095" y="95049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/>
                <a:t>Confirmation Bias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1CA374-BEC8-48BF-8796-63CDF40B8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2725733"/>
            <a:ext cx="3773614" cy="585293"/>
            <a:chOff x="0" y="1759033"/>
            <a:chExt cx="5031485" cy="7803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9276EF1-59FF-4E95-ADF8-04E24A68BB8E}"/>
                </a:ext>
              </a:extLst>
            </p:cNvPr>
            <p:cNvSpPr/>
            <p:nvPr/>
          </p:nvSpPr>
          <p:spPr>
            <a:xfrm>
              <a:off x="0" y="1759033"/>
              <a:ext cx="5031485" cy="78039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18753"/>
                <a:satOff val="5108"/>
                <a:lumOff val="4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8">
              <a:extLst>
                <a:ext uri="{FF2B5EF4-FFF2-40B4-BE49-F238E27FC236}">
                  <a16:creationId xmlns:a16="http://schemas.microsoft.com/office/drawing/2014/main" id="{FDA18EEE-3D49-48A2-B731-8BB63C8BB523}"/>
                </a:ext>
              </a:extLst>
            </p:cNvPr>
            <p:cNvSpPr txBox="1"/>
            <p:nvPr/>
          </p:nvSpPr>
          <p:spPr>
            <a:xfrm>
              <a:off x="38095" y="179712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/>
                <a:t>Self-serving Bias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9A3FC5-7A50-4031-A0C6-29335E33F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3360706"/>
            <a:ext cx="3773614" cy="585293"/>
            <a:chOff x="0" y="2605663"/>
            <a:chExt cx="5031485" cy="78039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7E75523-6F42-4BC1-A152-15CDC7653D25}"/>
                </a:ext>
              </a:extLst>
            </p:cNvPr>
            <p:cNvSpPr/>
            <p:nvPr/>
          </p:nvSpPr>
          <p:spPr>
            <a:xfrm>
              <a:off x="0" y="2605663"/>
              <a:ext cx="5031485" cy="78039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78130"/>
                <a:satOff val="7662"/>
                <a:lumOff val="6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E7DAF623-898C-428D-8E12-92A09A068CE8}"/>
                </a:ext>
              </a:extLst>
            </p:cNvPr>
            <p:cNvSpPr txBox="1"/>
            <p:nvPr/>
          </p:nvSpPr>
          <p:spPr>
            <a:xfrm>
              <a:off x="38095" y="264375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Overconfidence Bias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37E38-FD99-4CC4-9D40-7AE0D4748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3995679"/>
            <a:ext cx="3773614" cy="585293"/>
            <a:chOff x="0" y="3452294"/>
            <a:chExt cx="5031485" cy="78039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017A4E-DFF4-49E2-B714-17DE4BF9F178}"/>
                </a:ext>
              </a:extLst>
            </p:cNvPr>
            <p:cNvSpPr/>
            <p:nvPr/>
          </p:nvSpPr>
          <p:spPr>
            <a:xfrm>
              <a:off x="0" y="3452294"/>
              <a:ext cx="5031485" cy="78039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637507"/>
                <a:satOff val="10216"/>
                <a:lumOff val="9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12">
              <a:extLst>
                <a:ext uri="{FF2B5EF4-FFF2-40B4-BE49-F238E27FC236}">
                  <a16:creationId xmlns:a16="http://schemas.microsoft.com/office/drawing/2014/main" id="{867BCD09-E372-4ED0-B988-7958982310D7}"/>
                </a:ext>
              </a:extLst>
            </p:cNvPr>
            <p:cNvSpPr txBox="1"/>
            <p:nvPr/>
          </p:nvSpPr>
          <p:spPr>
            <a:xfrm>
              <a:off x="38095" y="3490389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/>
                <a:t>Groupthink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DADA9B-225D-469F-97C8-C23CFAD4B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4630651"/>
            <a:ext cx="3773614" cy="585293"/>
            <a:chOff x="0" y="4298924"/>
            <a:chExt cx="5031485" cy="7803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93B2B38-A71B-46AE-9100-080979384186}"/>
                </a:ext>
              </a:extLst>
            </p:cNvPr>
            <p:cNvSpPr/>
            <p:nvPr/>
          </p:nvSpPr>
          <p:spPr>
            <a:xfrm>
              <a:off x="0" y="4298924"/>
              <a:ext cx="5031485" cy="78039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96883"/>
                <a:satOff val="12770"/>
                <a:lumOff val="1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14">
              <a:extLst>
                <a:ext uri="{FF2B5EF4-FFF2-40B4-BE49-F238E27FC236}">
                  <a16:creationId xmlns:a16="http://schemas.microsoft.com/office/drawing/2014/main" id="{AF440B01-1478-481C-A1D1-DB61EF8AC1E0}"/>
                </a:ext>
              </a:extLst>
            </p:cNvPr>
            <p:cNvSpPr txBox="1"/>
            <p:nvPr/>
          </p:nvSpPr>
          <p:spPr>
            <a:xfrm>
              <a:off x="38095" y="4337019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/>
                <a:t>The Status Quo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26A198-E2C0-41FB-83B8-4ABE15801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1451141"/>
            <a:ext cx="3773614" cy="585293"/>
            <a:chOff x="0" y="65773"/>
            <a:chExt cx="5031485" cy="78039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2EBD5C1-5130-4618-AC71-EDE1AB69EBF6}"/>
                </a:ext>
              </a:extLst>
            </p:cNvPr>
            <p:cNvSpPr/>
            <p:nvPr/>
          </p:nvSpPr>
          <p:spPr>
            <a:xfrm>
              <a:off x="0" y="65773"/>
              <a:ext cx="5031485" cy="78039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: Rounded Corners 4">
              <a:extLst>
                <a:ext uri="{FF2B5EF4-FFF2-40B4-BE49-F238E27FC236}">
                  <a16:creationId xmlns:a16="http://schemas.microsoft.com/office/drawing/2014/main" id="{89ADA3FB-A748-4992-9F42-966887E3C1CE}"/>
                </a:ext>
              </a:extLst>
            </p:cNvPr>
            <p:cNvSpPr txBox="1"/>
            <p:nvPr/>
          </p:nvSpPr>
          <p:spPr>
            <a:xfrm>
              <a:off x="38095" y="10386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dirty="0"/>
                <a:t>The less you know, the more you think you know </a:t>
              </a:r>
              <a:endParaRPr lang="en-US" sz="1725" kern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1C36BA-8ABA-45FC-9D08-8E3153206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2062189"/>
            <a:ext cx="3773614" cy="599603"/>
            <a:chOff x="0" y="912403"/>
            <a:chExt cx="5031485" cy="79947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ACD9965-44C5-4F1B-ABD9-4696E278732F}"/>
                </a:ext>
              </a:extLst>
            </p:cNvPr>
            <p:cNvSpPr/>
            <p:nvPr/>
          </p:nvSpPr>
          <p:spPr>
            <a:xfrm>
              <a:off x="0" y="912403"/>
              <a:ext cx="5031485" cy="78039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59377"/>
                <a:satOff val="2554"/>
                <a:lumOff val="2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D37B7629-1623-455F-8770-E26ED97B607D}"/>
                </a:ext>
              </a:extLst>
            </p:cNvPr>
            <p:cNvSpPr txBox="1"/>
            <p:nvPr/>
          </p:nvSpPr>
          <p:spPr>
            <a:xfrm>
              <a:off x="38095" y="1007673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dirty="0"/>
                <a:t>Following only the evidence that confirms your own beliefs</a:t>
              </a:r>
              <a:endParaRPr lang="en-US" sz="1725" kern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C98B8F-23B1-4B90-976F-C2A1FE127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2697162"/>
            <a:ext cx="3773614" cy="585293"/>
            <a:chOff x="0" y="1759033"/>
            <a:chExt cx="5031485" cy="78039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56666AF-FEAD-4D88-9957-2A3F39398DDC}"/>
                </a:ext>
              </a:extLst>
            </p:cNvPr>
            <p:cNvSpPr/>
            <p:nvPr/>
          </p:nvSpPr>
          <p:spPr>
            <a:xfrm>
              <a:off x="0" y="1759033"/>
              <a:ext cx="5031485" cy="78039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18753"/>
                <a:satOff val="5108"/>
                <a:lumOff val="4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: Rounded Corners 8">
              <a:extLst>
                <a:ext uri="{FF2B5EF4-FFF2-40B4-BE49-F238E27FC236}">
                  <a16:creationId xmlns:a16="http://schemas.microsoft.com/office/drawing/2014/main" id="{5BCE4B87-EAB5-4F2A-A222-F747FD0AE9EC}"/>
                </a:ext>
              </a:extLst>
            </p:cNvPr>
            <p:cNvSpPr txBox="1"/>
            <p:nvPr/>
          </p:nvSpPr>
          <p:spPr>
            <a:xfrm>
              <a:off x="38095" y="1835222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Blame your failures on someone else.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F358F1-D325-426D-A8BE-962B8B404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3332134"/>
            <a:ext cx="3773614" cy="585293"/>
            <a:chOff x="0" y="2605663"/>
            <a:chExt cx="5031485" cy="7803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30F7FAC-96D2-407F-B3DB-70F3FAD93963}"/>
                </a:ext>
              </a:extLst>
            </p:cNvPr>
            <p:cNvSpPr/>
            <p:nvPr/>
          </p:nvSpPr>
          <p:spPr>
            <a:xfrm>
              <a:off x="0" y="2605663"/>
              <a:ext cx="5031485" cy="78039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78130"/>
                <a:satOff val="7662"/>
                <a:lumOff val="6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10">
              <a:extLst>
                <a:ext uri="{FF2B5EF4-FFF2-40B4-BE49-F238E27FC236}">
                  <a16:creationId xmlns:a16="http://schemas.microsoft.com/office/drawing/2014/main" id="{DC9418DC-D363-4C4A-9C1C-E7B5F2B54051}"/>
                </a:ext>
              </a:extLst>
            </p:cNvPr>
            <p:cNvSpPr txBox="1"/>
            <p:nvPr/>
          </p:nvSpPr>
          <p:spPr>
            <a:xfrm>
              <a:off x="38095" y="2655705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Using only one source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55651B-ACC2-4D52-9FF1-D9F3489E7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3967108"/>
            <a:ext cx="3773614" cy="585293"/>
            <a:chOff x="0" y="3452294"/>
            <a:chExt cx="5031485" cy="78039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6BBEAC7-3302-4AB1-9AF9-FF8FB67707D0}"/>
                </a:ext>
              </a:extLst>
            </p:cNvPr>
            <p:cNvSpPr/>
            <p:nvPr/>
          </p:nvSpPr>
          <p:spPr>
            <a:xfrm>
              <a:off x="0" y="3452294"/>
              <a:ext cx="5031485" cy="78039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637507"/>
                <a:satOff val="10216"/>
                <a:lumOff val="9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12">
              <a:extLst>
                <a:ext uri="{FF2B5EF4-FFF2-40B4-BE49-F238E27FC236}">
                  <a16:creationId xmlns:a16="http://schemas.microsoft.com/office/drawing/2014/main" id="{8206E228-E331-4EE6-A7A4-DDE2005D9696}"/>
                </a:ext>
              </a:extLst>
            </p:cNvPr>
            <p:cNvSpPr txBox="1"/>
            <p:nvPr/>
          </p:nvSpPr>
          <p:spPr>
            <a:xfrm>
              <a:off x="38095" y="3490389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Adopting the opinions of a group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EB576C-A9BE-445B-BB9F-45E15F6D9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4632184"/>
            <a:ext cx="3773614" cy="585293"/>
            <a:chOff x="0" y="4298924"/>
            <a:chExt cx="5031485" cy="7803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B91160D-F96C-47B2-B5A1-5B17CFDB986B}"/>
                </a:ext>
              </a:extLst>
            </p:cNvPr>
            <p:cNvSpPr/>
            <p:nvPr/>
          </p:nvSpPr>
          <p:spPr>
            <a:xfrm>
              <a:off x="0" y="4298924"/>
              <a:ext cx="5031485" cy="78039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96883"/>
                <a:satOff val="12770"/>
                <a:lumOff val="1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14">
              <a:extLst>
                <a:ext uri="{FF2B5EF4-FFF2-40B4-BE49-F238E27FC236}">
                  <a16:creationId xmlns:a16="http://schemas.microsoft.com/office/drawing/2014/main" id="{78028DE8-A03F-4F6D-8E52-DEE69D9D164A}"/>
                </a:ext>
              </a:extLst>
            </p:cNvPr>
            <p:cNvSpPr txBox="1"/>
            <p:nvPr/>
          </p:nvSpPr>
          <p:spPr>
            <a:xfrm>
              <a:off x="38095" y="4337019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Resistance to change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F79CE6-20EC-4680-BD86-2F7D6AF631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098" y="533400"/>
            <a:ext cx="4884419" cy="700779"/>
          </a:xfrm>
        </p:spPr>
        <p:txBody>
          <a:bodyPr>
            <a:normAutofit fontScale="90000"/>
          </a:bodyPr>
          <a:lstStyle/>
          <a:p>
            <a:r>
              <a:rPr lang="en-US" dirty="0"/>
              <a:t>Cognitive Biases</a:t>
            </a:r>
          </a:p>
        </p:txBody>
      </p:sp>
    </p:spTree>
    <p:extLst>
      <p:ext uri="{BB962C8B-B14F-4D97-AF65-F5344CB8AC3E}">
        <p14:creationId xmlns:p14="http://schemas.microsoft.com/office/powerpoint/2010/main" val="2841555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Critical Thinking Over the Internet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Beware of appearances.</a:t>
            </a:r>
          </a:p>
          <a:p>
            <a:pPr>
              <a:defRPr/>
            </a:pPr>
            <a:r>
              <a:rPr lang="en-US" dirty="0"/>
              <a:t>What is the source?</a:t>
            </a:r>
          </a:p>
          <a:p>
            <a:pPr>
              <a:defRPr/>
            </a:pPr>
            <a:r>
              <a:rPr lang="en-US" dirty="0"/>
              <a:t>Why was the information posted?</a:t>
            </a:r>
          </a:p>
          <a:p>
            <a:pPr>
              <a:defRPr/>
            </a:pPr>
            <a:r>
              <a:rPr lang="en-US" dirty="0"/>
              <a:t>What is the date of the Web site?</a:t>
            </a:r>
          </a:p>
          <a:p>
            <a:pPr>
              <a:defRPr/>
            </a:pPr>
            <a:r>
              <a:rPr lang="en-US" dirty="0"/>
              <a:t>Can the information be verified elsewhere?</a:t>
            </a:r>
          </a:p>
        </p:txBody>
      </p:sp>
      <p:graphicFrame>
        <p:nvGraphicFramePr>
          <p:cNvPr id="2662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716288"/>
              </p:ext>
            </p:extLst>
          </p:nvPr>
        </p:nvGraphicFramePr>
        <p:xfrm>
          <a:off x="6324600" y="1447800"/>
          <a:ext cx="2209800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31406" imgH="1647731" progId="MS_ClipArt_Gallery.2">
                  <p:embed/>
                </p:oleObj>
              </mc:Choice>
              <mc:Fallback>
                <p:oleObj name="Clip" r:id="rId2" imgW="1931406" imgH="1647731" progId="MS_ClipArt_Gallery.2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447800"/>
                        <a:ext cx="2209800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6769100" cy="508000"/>
          </a:xfrm>
        </p:spPr>
        <p:txBody>
          <a:bodyPr/>
          <a:lstStyle/>
          <a:p>
            <a:r>
              <a:rPr lang="en-US" dirty="0"/>
              <a:t>Critical thinking is needed to solve the complex problems in the world today.</a:t>
            </a:r>
            <a:endParaRPr lang="en-US" altLang="en-US" dirty="0"/>
          </a:p>
        </p:txBody>
      </p:sp>
      <p:pic>
        <p:nvPicPr>
          <p:cNvPr id="4" name="Picture 1" descr="Graphic shows hands holding the earth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Beware of Scams		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It’s too good to be true.</a:t>
            </a:r>
          </a:p>
          <a:p>
            <a:pPr>
              <a:defRPr/>
            </a:pPr>
            <a:r>
              <a:rPr lang="en-US" dirty="0"/>
              <a:t>There is a rush to make a decision.</a:t>
            </a:r>
          </a:p>
          <a:p>
            <a:pPr>
              <a:defRPr/>
            </a:pPr>
            <a:r>
              <a:rPr lang="en-US" dirty="0"/>
              <a:t>You have to pay money or give your credit card number. </a:t>
            </a:r>
          </a:p>
          <a:p>
            <a:pPr>
              <a:defRPr/>
            </a:pPr>
            <a:r>
              <a:rPr lang="en-US" dirty="0"/>
              <a:t>High pressure, time limits</a:t>
            </a:r>
          </a:p>
          <a:p>
            <a:pPr>
              <a:defRPr/>
            </a:pPr>
            <a:r>
              <a:rPr lang="en-US" dirty="0"/>
              <a:t>Prizes and big promises</a:t>
            </a:r>
          </a:p>
          <a:p>
            <a:pPr>
              <a:defRPr/>
            </a:pPr>
            <a:r>
              <a:rPr lang="en-US" dirty="0"/>
              <a:t>The word “free”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Become a Critical Thinker</a:t>
            </a:r>
          </a:p>
        </p:txBody>
      </p:sp>
      <p:graphicFrame>
        <p:nvGraphicFramePr>
          <p:cNvPr id="2867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70377"/>
              </p:ext>
            </p:extLst>
          </p:nvPr>
        </p:nvGraphicFramePr>
        <p:xfrm>
          <a:off x="2667000" y="2057400"/>
          <a:ext cx="3251200" cy="361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78838" imgH="1866290" progId="MS_ClipArt_Gallery.2">
                  <p:embed/>
                </p:oleObj>
              </mc:Choice>
              <mc:Fallback>
                <p:oleObj name="Clip" r:id="rId2" imgW="1678838" imgH="1866290" progId="MS_ClipArt_Gallery.2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3251200" cy="361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Universal Standards to Assure Quality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Clarity</a:t>
            </a:r>
          </a:p>
          <a:p>
            <a:pPr>
              <a:defRPr/>
            </a:pPr>
            <a:r>
              <a:rPr lang="en-US" dirty="0"/>
              <a:t>Accuracy</a:t>
            </a:r>
          </a:p>
          <a:p>
            <a:pPr>
              <a:defRPr/>
            </a:pPr>
            <a:r>
              <a:rPr lang="en-US" dirty="0"/>
              <a:t>Precision</a:t>
            </a:r>
          </a:p>
          <a:p>
            <a:pPr>
              <a:defRPr/>
            </a:pPr>
            <a:r>
              <a:rPr lang="en-US" dirty="0"/>
              <a:t>Relevance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Depth</a:t>
            </a:r>
          </a:p>
          <a:p>
            <a:pPr>
              <a:defRPr/>
            </a:pPr>
            <a:r>
              <a:rPr lang="en-US" dirty="0"/>
              <a:t>Breadth</a:t>
            </a:r>
          </a:p>
          <a:p>
            <a:pPr>
              <a:defRPr/>
            </a:pPr>
            <a:r>
              <a:rPr lang="en-US" dirty="0"/>
              <a:t>Logic</a:t>
            </a:r>
          </a:p>
          <a:p>
            <a:pPr>
              <a:defRPr/>
            </a:pPr>
            <a:r>
              <a:rPr lang="en-US" dirty="0"/>
              <a:t>Fairness</a:t>
            </a:r>
          </a:p>
          <a:p>
            <a:pPr>
              <a:defRPr/>
            </a:pPr>
            <a:endParaRPr lang="en-US" dirty="0"/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Alternative Views</a:t>
            </a:r>
          </a:p>
        </p:txBody>
      </p:sp>
      <p:sp>
        <p:nvSpPr>
          <p:cNvPr id="29702" name="AutoShape 6" descr="This graphic Illustrates alternative views. It shows a circle representing an issue. A dot on the circle represents and individual point of view based on experience, values, beliefs, culture, and knowledge"/>
          <p:cNvSpPr>
            <a:spLocks noChangeArrowheads="1"/>
          </p:cNvSpPr>
          <p:nvPr/>
        </p:nvSpPr>
        <p:spPr bwMode="auto">
          <a:xfrm>
            <a:off x="4724400" y="4648200"/>
            <a:ext cx="5334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5" y="3048000"/>
            <a:ext cx="6488235" cy="2671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Critical Thinking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6337300" cy="3733800"/>
          </a:xfrm>
        </p:spPr>
        <p:txBody>
          <a:bodyPr/>
          <a:lstStyle/>
          <a:p>
            <a:pPr>
              <a:defRPr/>
            </a:pPr>
            <a:r>
              <a:rPr lang="en-US" dirty="0"/>
              <a:t>State the problem in a clear way</a:t>
            </a:r>
          </a:p>
          <a:p>
            <a:pPr>
              <a:defRPr/>
            </a:pPr>
            <a:r>
              <a:rPr lang="en-US" dirty="0"/>
              <a:t>Identify the alternative views</a:t>
            </a:r>
          </a:p>
          <a:p>
            <a:pPr>
              <a:defRPr/>
            </a:pPr>
            <a:r>
              <a:rPr lang="en-US" dirty="0"/>
              <a:t>Watch for fallacies in reasoning and biases</a:t>
            </a:r>
          </a:p>
          <a:p>
            <a:pPr>
              <a:defRPr/>
            </a:pPr>
            <a:r>
              <a:rPr lang="en-US" dirty="0"/>
              <a:t>Find at least 3 different answers</a:t>
            </a:r>
          </a:p>
          <a:p>
            <a:pPr>
              <a:defRPr/>
            </a:pPr>
            <a:r>
              <a:rPr lang="en-US" dirty="0"/>
              <a:t>Construct your own reasonable view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Critical Thinking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2771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671663"/>
              </p:ext>
            </p:extLst>
          </p:nvPr>
        </p:nvGraphicFramePr>
        <p:xfrm>
          <a:off x="2667000" y="2133600"/>
          <a:ext cx="3251200" cy="361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78838" imgH="1866290" progId="MS_ClipArt_Gallery.2">
                  <p:embed/>
                </p:oleObj>
              </mc:Choice>
              <mc:Fallback>
                <p:oleObj name="Clip" r:id="rId2" imgW="1678838" imgH="1866290" progId="MS_ClipArt_Gallery.2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251200" cy="361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 for Critical Thinking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Beware of your mind-set.</a:t>
            </a:r>
          </a:p>
          <a:p>
            <a:pPr>
              <a:defRPr/>
            </a:pPr>
            <a:r>
              <a:rPr lang="en-US" dirty="0"/>
              <a:t>Be willing to say, “I don’t know.”</a:t>
            </a:r>
          </a:p>
          <a:p>
            <a:pPr>
              <a:defRPr/>
            </a:pPr>
            <a:r>
              <a:rPr lang="en-US" dirty="0"/>
              <a:t>Practice tolerance.</a:t>
            </a:r>
          </a:p>
          <a:p>
            <a:pPr>
              <a:defRPr/>
            </a:pPr>
            <a:r>
              <a:rPr lang="en-US" dirty="0"/>
              <a:t>Understand different points of view.</a:t>
            </a:r>
          </a:p>
          <a:p>
            <a:pPr>
              <a:defRPr/>
            </a:pPr>
            <a:r>
              <a:rPr lang="en-US" dirty="0"/>
              <a:t>Understand before criticizing.</a:t>
            </a:r>
          </a:p>
          <a:p>
            <a:pPr>
              <a:defRPr/>
            </a:pPr>
            <a:r>
              <a:rPr lang="en-US" dirty="0"/>
              <a:t>Emotions get in the way of clear thinking.</a:t>
            </a:r>
          </a:p>
          <a:p>
            <a:pPr>
              <a:defRPr/>
            </a:pPr>
            <a:r>
              <a:rPr lang="en-US" dirty="0"/>
              <a:t>Examine the source.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Questions for Critical Thinkers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77975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Who said it?</a:t>
            </a:r>
          </a:p>
          <a:p>
            <a:pPr>
              <a:defRPr/>
            </a:pPr>
            <a:r>
              <a:rPr lang="en-US" dirty="0"/>
              <a:t>What makes the author think so?</a:t>
            </a:r>
          </a:p>
          <a:p>
            <a:pPr>
              <a:defRPr/>
            </a:pPr>
            <a:r>
              <a:rPr lang="en-US" dirty="0"/>
              <a:t>So what?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810000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Critical Thinking and Moral Reasoning</a:t>
            </a:r>
          </a:p>
        </p:txBody>
      </p:sp>
      <p:pic>
        <p:nvPicPr>
          <p:cNvPr id="3" name="Picture 1" descr="Photo of a student thinking about an iss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87" y="1752600"/>
            <a:ext cx="2984613" cy="44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Level 1: Pre-Conventional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Obedience and punishment: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it is against the law.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the pharmacist is asking too much money for it. 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3200"/>
            <a:ext cx="6769100" cy="508000"/>
          </a:xfrm>
        </p:spPr>
        <p:txBody>
          <a:bodyPr/>
          <a:lstStyle/>
          <a:p>
            <a:r>
              <a:rPr lang="en-US" sz="3200" dirty="0"/>
              <a:t>For example:</a:t>
            </a:r>
            <a:br>
              <a:rPr lang="en-US" sz="3200" dirty="0"/>
            </a:br>
            <a:r>
              <a:rPr lang="en-US" sz="3200" dirty="0"/>
              <a:t>“Now that I look back, I realize that a life predicated on being obedient and taking orders is a very comfortable life indeed.  Living in such a way reduces to a minimum one’s own need to think.”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514600" y="54102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--Adolph </a:t>
            </a:r>
            <a:r>
              <a:rPr lang="en-US" altLang="en-US" sz="2400" dirty="0" err="1"/>
              <a:t>Eichman</a:t>
            </a:r>
            <a:r>
              <a:rPr lang="en-US" altLang="en-US" sz="2400" dirty="0"/>
              <a:t> who played a central role</a:t>
            </a:r>
          </a:p>
          <a:p>
            <a:r>
              <a:rPr lang="en-US" altLang="en-US" sz="2400" dirty="0"/>
              <a:t>in the killing of six million Jews</a:t>
            </a:r>
          </a:p>
        </p:txBody>
      </p:sp>
    </p:spTree>
    <p:extLst>
      <p:ext uri="{BB962C8B-B14F-4D97-AF65-F5344CB8AC3E}">
        <p14:creationId xmlns:p14="http://schemas.microsoft.com/office/powerpoint/2010/main" val="132220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Level 1: Pre-Conventional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Individualism and exchange: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he will be unhappy if he goes to prison.  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he will be happier if he can save his wife.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Level 2: 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Interpersonal relationships: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stealing is bad and he is not a criminal.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he is a good husband and wants to take care of his wife.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Level 2: 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Maintaining social order: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the law prohibits stealing.  If everyone broke the law, there would be no order in society.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drug, but be prepared</a:t>
            </a:r>
            <a:br>
              <a:rPr lang="en-US" dirty="0"/>
            </a:br>
            <a:r>
              <a:rPr lang="en-US" dirty="0"/>
              <a:t>to accept the punishment and repay the druggist.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Level 3: Post-Conventional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Social contract and individual rights: </a:t>
            </a:r>
            <a:r>
              <a:rPr lang="en-US" dirty="0"/>
              <a:t>Heinz should not steal the drug because a scientist has a right to fair compensation which encourages new research.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Heinz should steal the drug because</a:t>
            </a:r>
            <a:br>
              <a:rPr lang="en-US" dirty="0"/>
            </a:br>
            <a:r>
              <a:rPr lang="en-US" dirty="0"/>
              <a:t>everyone has the right to life, regardless</a:t>
            </a:r>
            <a:br>
              <a:rPr lang="en-US" dirty="0"/>
            </a:br>
            <a:r>
              <a:rPr lang="en-US" dirty="0"/>
              <a:t>of the law.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Level 3: Post-Conventional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FF00"/>
              </a:buCl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342900" lvl="1" indent="-342900">
              <a:buClr>
                <a:srgbClr val="00FF00"/>
              </a:buCl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lvl="1" indent="0">
              <a:buClr>
                <a:srgbClr val="00FF00"/>
              </a:buClr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Universal principles: </a:t>
            </a:r>
          </a:p>
          <a:p>
            <a:pPr marL="0" lvl="1" indent="0">
              <a:buClr>
                <a:srgbClr val="00FF00"/>
              </a:buClr>
              <a:buFont typeface="Monotype Sorts" pitchFamily="2" charset="2"/>
              <a:buNone/>
              <a:defRPr/>
            </a:pPr>
            <a:r>
              <a:rPr lang="en-US" sz="2800" b="0" dirty="0"/>
              <a:t>Heinz should not steal the drug because others  may need the drug just as badly and all lives are equally important.  </a:t>
            </a:r>
          </a:p>
          <a:p>
            <a:pPr marL="0" lvl="1" indent="0">
              <a:buClr>
                <a:srgbClr val="00FF00"/>
              </a:buClr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saving a human life is more important than property rights.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resolution does Kohlberg suggest?</a:t>
            </a:r>
          </a:p>
        </p:txBody>
      </p:sp>
      <p:pic>
        <p:nvPicPr>
          <p:cNvPr id="43011" name="Picture 2" descr="Photo of Lawrence Kohl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5241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i="1" dirty="0"/>
              <a:t>Creative Thinking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05" y="2057400"/>
            <a:ext cx="6405070" cy="360153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Creative thinking is part of the critical thinking process.  Use it for: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/>
              <a:t>Generating alternatives</a:t>
            </a:r>
          </a:p>
          <a:p>
            <a:pPr>
              <a:defRPr/>
            </a:pPr>
            <a:r>
              <a:rPr lang="en-US"/>
              <a:t>Thinking of possibilities</a:t>
            </a:r>
          </a:p>
          <a:p>
            <a:pPr>
              <a:defRPr/>
            </a:pPr>
            <a:r>
              <a:rPr lang="en-US"/>
              <a:t>Creative problem solving</a:t>
            </a:r>
          </a:p>
          <a:p>
            <a:pPr>
              <a:defRPr/>
            </a:pPr>
            <a:r>
              <a:rPr lang="en-US"/>
              <a:t>Creating new ideas</a:t>
            </a:r>
          </a:p>
          <a:p>
            <a:pPr>
              <a:defRPr/>
            </a:pPr>
            <a:r>
              <a:rPr lang="en-US"/>
              <a:t>Using more of your potential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Creative Individual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Asks, “Why?”</a:t>
            </a:r>
          </a:p>
          <a:p>
            <a:pPr>
              <a:defRPr/>
            </a:pPr>
            <a:r>
              <a:rPr lang="en-US" dirty="0"/>
              <a:t>Is curious about the world</a:t>
            </a:r>
          </a:p>
          <a:p>
            <a:pPr>
              <a:defRPr/>
            </a:pPr>
            <a:r>
              <a:rPr lang="en-US" dirty="0"/>
              <a:t>Looks at many possibilities or alternatives (divergent thinking)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Three S’s of Creativity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828800"/>
            <a:ext cx="7772400" cy="41148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sz="4000"/>
              <a:t>Sensitivity</a:t>
            </a:r>
          </a:p>
          <a:p>
            <a:pPr>
              <a:buClr>
                <a:srgbClr val="FFCC00"/>
              </a:buClr>
              <a:defRPr/>
            </a:pPr>
            <a:r>
              <a:rPr lang="en-US" sz="4000"/>
              <a:t>Synergy</a:t>
            </a:r>
          </a:p>
          <a:p>
            <a:pPr>
              <a:buClr>
                <a:srgbClr val="FFCC00"/>
              </a:buClr>
              <a:defRPr/>
            </a:pPr>
            <a:r>
              <a:rPr lang="en-US" sz="4000"/>
              <a:t>Serendipity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2100263" cy="3028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S's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Fallacies in Reasoning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Patterns of incorrect reasoning </a:t>
            </a:r>
          </a:p>
        </p:txBody>
      </p:sp>
      <p:graphicFrame>
        <p:nvGraphicFramePr>
          <p:cNvPr id="717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92506"/>
              </p:ext>
            </p:extLst>
          </p:nvPr>
        </p:nvGraphicFramePr>
        <p:xfrm>
          <a:off x="2895600" y="2819400"/>
          <a:ext cx="32670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36446" imgH="1822399" progId="MS_ClipArt_Gallery.2">
                  <p:embed/>
                </p:oleObj>
              </mc:Choice>
              <mc:Fallback>
                <p:oleObj name="Clip" r:id="rId2" imgW="1736446" imgH="1822399" progId="MS_ClipArt_Gallery.2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32670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Creativity Techniques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3810000"/>
            <a:ext cx="7772400" cy="25908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/>
              <a:t>Uses the senses to discover the world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Asks, “Why does this happen?”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 “How can I do this?”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Problem finders as well as problem solvers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0866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  <p:bldP spid="6656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Creativity Techniques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3810000"/>
            <a:ext cx="7772400" cy="28194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/>
              <a:t>Two or more elements are associated in a new way and the result is greater than the sum of the parts.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Example: “Two heads are better than one.”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67056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Synergy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Creativity Techniques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7772400" cy="21336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/>
              <a:t>Unexpected discoveries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Lucky accidents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Some examples . . . .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1628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Serendipity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  <p:bldP spid="686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Serendipity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74725" y="1825625"/>
            <a:ext cx="740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</a:rPr>
              <a:t>Remember Alexander Fleming?</a:t>
            </a:r>
          </a:p>
        </p:txBody>
      </p:sp>
      <p:pic>
        <p:nvPicPr>
          <p:cNvPr id="5120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533650"/>
            <a:ext cx="5638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Serendipity: Duke Ellington</a:t>
            </a:r>
          </a:p>
        </p:txBody>
      </p:sp>
      <p:pic>
        <p:nvPicPr>
          <p:cNvPr id="52227" name="Picture 3" descr="j01892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5779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j0189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6462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j01629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8150"/>
            <a:ext cx="4724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j02134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7550"/>
            <a:ext cx="1981200" cy="9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j02888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714499"/>
            <a:ext cx="1371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Creative Thinking Techniques </a:t>
            </a:r>
          </a:p>
        </p:txBody>
      </p:sp>
      <p:pic>
        <p:nvPicPr>
          <p:cNvPr id="53251" name="Picture 3" descr="j02838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19300"/>
            <a:ext cx="35052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Brainstorming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Quantity without regard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/>
              <a:t>    to quality as a first step</a:t>
            </a:r>
          </a:p>
          <a:p>
            <a:pPr>
              <a:defRPr/>
            </a:pPr>
            <a:r>
              <a:rPr lang="en-US" sz="2800" dirty="0"/>
              <a:t>Time limit</a:t>
            </a:r>
          </a:p>
          <a:p>
            <a:pPr>
              <a:defRPr/>
            </a:pPr>
            <a:r>
              <a:rPr lang="en-US" sz="2800" dirty="0"/>
              <a:t>Goal or quota</a:t>
            </a:r>
          </a:p>
          <a:p>
            <a:pPr>
              <a:defRPr/>
            </a:pPr>
            <a:r>
              <a:rPr lang="en-US" sz="2800" dirty="0"/>
              <a:t>Wild and unusual is good</a:t>
            </a:r>
          </a:p>
          <a:p>
            <a:pPr>
              <a:defRPr/>
            </a:pPr>
            <a:r>
              <a:rPr lang="en-US" sz="2800" dirty="0"/>
              <a:t>Use synergy by doing it in a group</a:t>
            </a:r>
          </a:p>
          <a:p>
            <a:pPr>
              <a:defRPr/>
            </a:pPr>
            <a:r>
              <a:rPr lang="en-US" sz="2800" dirty="0"/>
              <a:t>Use fantasy and imagination</a:t>
            </a:r>
          </a:p>
          <a:p>
            <a:pPr>
              <a:defRPr/>
            </a:pPr>
            <a:r>
              <a:rPr lang="en-US" sz="2800" dirty="0"/>
              <a:t>Select the best ideas as a last step</a:t>
            </a:r>
          </a:p>
        </p:txBody>
      </p:sp>
      <p:graphicFrame>
        <p:nvGraphicFramePr>
          <p:cNvPr id="54276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112490"/>
              </p:ext>
            </p:extLst>
          </p:nvPr>
        </p:nvGraphicFramePr>
        <p:xfrm>
          <a:off x="5638800" y="1066800"/>
          <a:ext cx="30480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604788" imgH="3465968" progId="MS_ClipArt_Gallery.2">
                  <p:embed/>
                </p:oleObj>
              </mc:Choice>
              <mc:Fallback>
                <p:oleObj name="Clip" r:id="rId2" imgW="3604788" imgH="3465968" progId="MS_ClipArt_Gallery.2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66800"/>
                        <a:ext cx="30480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Brainstorming Exercise:</a:t>
            </a:r>
            <a:br>
              <a:rPr lang="en-US" dirty="0"/>
            </a:br>
            <a:r>
              <a:rPr lang="en-US" dirty="0"/>
              <a:t>The Peanut</a:t>
            </a:r>
          </a:p>
        </p:txBody>
      </p:sp>
      <p:pic>
        <p:nvPicPr>
          <p:cNvPr id="216086" name="Picture 22" descr="This is a photo of a pea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4456852" cy="29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Look at your peanut.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is this peanut like you?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2" descr="This is a photo of a pea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48" y="3886200"/>
            <a:ext cx="3542452" cy="23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Can you come up with 10 answers in 3 minutes?</a:t>
            </a:r>
          </a:p>
        </p:txBody>
      </p:sp>
      <p:pic>
        <p:nvPicPr>
          <p:cNvPr id="57347" name="Picture 3" descr="j02832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700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A Questionable Authority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Example: Using sports figures to endorse products</a:t>
            </a:r>
          </a:p>
        </p:txBody>
      </p:sp>
      <p:pic>
        <p:nvPicPr>
          <p:cNvPr id="5" name="Picture 4" descr="Photo of athletic sho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82" y="3124200"/>
            <a:ext cx="3260035" cy="216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Let’s hear your creative ideas.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is this peanut like you?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dirty="0"/>
              <a:t>It’s wrinkled, like me.</a:t>
            </a:r>
          </a:p>
          <a:p>
            <a:pPr>
              <a:defRPr/>
            </a:pPr>
            <a:r>
              <a:rPr lang="en-US" dirty="0"/>
              <a:t>It’s brown, like me.</a:t>
            </a:r>
          </a:p>
          <a:p>
            <a:pPr>
              <a:defRPr/>
            </a:pPr>
            <a:r>
              <a:rPr lang="en-US" dirty="0"/>
              <a:t>It cracks under pressure.</a:t>
            </a:r>
          </a:p>
          <a:p>
            <a:pPr>
              <a:defRPr/>
            </a:pPr>
            <a:r>
              <a:rPr lang="en-US" dirty="0"/>
              <a:t>What you see is not always what you get.</a:t>
            </a:r>
          </a:p>
          <a:p>
            <a:pPr>
              <a:defRPr/>
            </a:pPr>
            <a:r>
              <a:rPr lang="en-US" dirty="0"/>
              <a:t>Everyone is different.</a:t>
            </a:r>
          </a:p>
          <a:p>
            <a:pPr>
              <a:defRPr/>
            </a:pPr>
            <a:r>
              <a:rPr lang="en-US" dirty="0"/>
              <a:t>It just sits in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is this peanut like going to college?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Let’s use some synergy and  work together on this one.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many answers can we come up with in 5 minutes?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You can </a:t>
            </a:r>
            <a:r>
              <a:rPr lang="en-US" dirty="0"/>
              <a:t>build on </a:t>
            </a:r>
            <a:r>
              <a:rPr lang="en-US" dirty="0">
                <a:solidFill>
                  <a:schemeClr val="tx1"/>
                </a:solidFill>
              </a:rPr>
              <a:t>other people’s ideas.</a:t>
            </a:r>
          </a:p>
        </p:txBody>
      </p:sp>
      <p:pic>
        <p:nvPicPr>
          <p:cNvPr id="61443" name="Picture 3" descr="j02832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19637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is this peanut like going to college?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pPr>
              <a:defRPr/>
            </a:pPr>
            <a:r>
              <a:rPr lang="en-US"/>
              <a:t>There are 2 nuts inside.  One is the teacher and one is the student. </a:t>
            </a:r>
          </a:p>
          <a:p>
            <a:pPr>
              <a:defRPr/>
            </a:pPr>
            <a:r>
              <a:rPr lang="en-US"/>
              <a:t>We’re all nuts to a degree!</a:t>
            </a:r>
          </a:p>
          <a:p>
            <a:pPr>
              <a:defRPr/>
            </a:pPr>
            <a:r>
              <a:rPr lang="en-US"/>
              <a:t>College drives me nuts!</a:t>
            </a:r>
          </a:p>
          <a:p>
            <a:pPr>
              <a:defRPr/>
            </a:pPr>
            <a:r>
              <a:rPr lang="en-US"/>
              <a:t>It’s rough.</a:t>
            </a:r>
          </a:p>
          <a:p>
            <a:pPr>
              <a:defRPr/>
            </a:pPr>
            <a:r>
              <a:rPr lang="en-US"/>
              <a:t>We both went to class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Elements of Creativity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 the pressure of a time limit.</a:t>
            </a:r>
          </a:p>
          <a:p>
            <a:pPr>
              <a:defRPr/>
            </a:pPr>
            <a:r>
              <a:rPr lang="en-US" dirty="0"/>
              <a:t>Use a goal or quota.</a:t>
            </a:r>
          </a:p>
          <a:p>
            <a:pPr>
              <a:defRPr/>
            </a:pPr>
            <a:r>
              <a:rPr lang="en-US" dirty="0"/>
              <a:t>Be relaxed.</a:t>
            </a:r>
          </a:p>
          <a:p>
            <a:pPr>
              <a:defRPr/>
            </a:pPr>
            <a:r>
              <a:rPr lang="en-US" dirty="0"/>
              <a:t>Suspend judgment.</a:t>
            </a:r>
          </a:p>
          <a:p>
            <a:pPr>
              <a:defRPr/>
            </a:pPr>
            <a:r>
              <a:rPr lang="en-US" dirty="0"/>
              <a:t>Focus your attention.</a:t>
            </a:r>
          </a:p>
          <a:p>
            <a:pPr>
              <a:defRPr/>
            </a:pPr>
            <a:r>
              <a:rPr lang="en-US" dirty="0"/>
              <a:t>Have fun with it.</a:t>
            </a:r>
          </a:p>
          <a:p>
            <a:pPr>
              <a:defRPr/>
            </a:pPr>
            <a:r>
              <a:rPr lang="en-US" dirty="0"/>
              <a:t>Use a different perspective.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More Techniques</a:t>
            </a:r>
          </a:p>
        </p:txBody>
      </p:sp>
      <p:pic>
        <p:nvPicPr>
          <p:cNvPr id="6451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382846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Relaxed Attention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paradox of:</a:t>
            </a:r>
          </a:p>
          <a:p>
            <a:pPr lvl="1">
              <a:defRPr/>
            </a:pPr>
            <a:r>
              <a:rPr lang="en-US" dirty="0"/>
              <a:t>Ho-hum </a:t>
            </a:r>
          </a:p>
          <a:p>
            <a:pPr lvl="1">
              <a:defRPr/>
            </a:pPr>
            <a:r>
              <a:rPr lang="en-US" dirty="0"/>
              <a:t>Aha!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Relax and then focus. </a:t>
            </a:r>
          </a:p>
        </p:txBody>
      </p:sp>
      <p:graphicFrame>
        <p:nvGraphicFramePr>
          <p:cNvPr id="65540" name="Object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02829"/>
              </p:ext>
            </p:extLst>
          </p:nvPr>
        </p:nvGraphicFramePr>
        <p:xfrm>
          <a:off x="6707187" y="3505200"/>
          <a:ext cx="23987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488" imgH="663854" progId="MS_ClipArt_Gallery.2">
                  <p:embed/>
                </p:oleObj>
              </mc:Choice>
              <mc:Fallback>
                <p:oleObj name="Clip" r:id="rId2" imgW="475488" imgH="663854" progId="MS_ClipArt_Gallery.2">
                  <p:embed/>
                  <p:pic>
                    <p:nvPicPr>
                      <p:cNvPr id="6554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7" y="3505200"/>
                        <a:ext cx="2398713" cy="33528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Relaxed Attention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Think about it.</a:t>
            </a:r>
          </a:p>
          <a:p>
            <a:pPr>
              <a:defRPr/>
            </a:pPr>
            <a:r>
              <a:rPr lang="en-US" dirty="0"/>
              <a:t>Relax and let it incubate.</a:t>
            </a:r>
          </a:p>
          <a:p>
            <a:pPr>
              <a:defRPr/>
            </a:pPr>
            <a:r>
              <a:rPr lang="en-US" dirty="0"/>
              <a:t>The creative inspiration is the aha!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Use Relaxed Attention in Studying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get stuck on a problem, relax and come back to it later.</a:t>
            </a:r>
          </a:p>
          <a:p>
            <a:pPr>
              <a:defRPr/>
            </a:pPr>
            <a:r>
              <a:rPr lang="en-US" dirty="0"/>
              <a:t>You are likely to come up with a creative inspiration while relaxing.</a:t>
            </a:r>
          </a:p>
          <a:p>
            <a:pPr>
              <a:defRPr/>
            </a:pPr>
            <a:r>
              <a:rPr lang="en-US" dirty="0"/>
              <a:t>Come back to the problem and solve it.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Jumping to Conclusions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hasty generalization </a:t>
            </a:r>
          </a:p>
          <a:p>
            <a:pPr>
              <a:defRPr/>
            </a:pPr>
            <a:r>
              <a:rPr lang="en-US" dirty="0"/>
              <a:t>Example: One college student does not pay back a loan.  The bank manager concludes that students are poor risks for loans.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Idea Files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Ideas you find interesting</a:t>
            </a:r>
          </a:p>
          <a:p>
            <a:pPr>
              <a:defRPr/>
            </a:pPr>
            <a:r>
              <a:rPr lang="en-US" dirty="0"/>
              <a:t>Can you think of examples?</a:t>
            </a:r>
          </a:p>
        </p:txBody>
      </p:sp>
      <p:graphicFrame>
        <p:nvGraphicFramePr>
          <p:cNvPr id="68612" name="Object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491116"/>
              </p:ext>
            </p:extLst>
          </p:nvPr>
        </p:nvGraphicFramePr>
        <p:xfrm>
          <a:off x="5949950" y="3200400"/>
          <a:ext cx="31940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04772" imgH="1837030" progId="MS_ClipArt_Gallery.2">
                  <p:embed/>
                </p:oleObj>
              </mc:Choice>
              <mc:Fallback>
                <p:oleObj name="Clip" r:id="rId2" imgW="1604772" imgH="1837030" progId="MS_ClipArt_Gallery.2">
                  <p:embed/>
                  <p:pic>
                    <p:nvPicPr>
                      <p:cNvPr id="6861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3200400"/>
                        <a:ext cx="31940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Visualization and Imagination</a:t>
            </a:r>
            <a:br>
              <a:rPr lang="en-US"/>
            </a:br>
            <a:r>
              <a:rPr lang="en-US"/>
              <a:t>Useful for: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4400"/>
              <a:t>Memory </a:t>
            </a:r>
          </a:p>
          <a:p>
            <a:pPr>
              <a:defRPr/>
            </a:pPr>
            <a:r>
              <a:rPr lang="en-US" sz="4400"/>
              <a:t>Relaxation</a:t>
            </a:r>
          </a:p>
          <a:p>
            <a:pPr>
              <a:defRPr/>
            </a:pPr>
            <a:r>
              <a:rPr lang="en-US" sz="4400"/>
              <a:t>Creativity</a:t>
            </a: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Using Visualization and Imagination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Can you make the light go on?</a:t>
            </a:r>
          </a:p>
        </p:txBody>
      </p:sp>
      <p:pic>
        <p:nvPicPr>
          <p:cNvPr id="71683" name="Picture 3" descr="ag0000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More Creativity Techniques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Read</a:t>
            </a:r>
          </a:p>
          <a:p>
            <a:pPr>
              <a:defRPr/>
            </a:pPr>
            <a:r>
              <a:rPr lang="en-US" dirty="0"/>
              <a:t>Keep a journal</a:t>
            </a:r>
          </a:p>
          <a:p>
            <a:pPr>
              <a:defRPr/>
            </a:pPr>
            <a:r>
              <a:rPr lang="en-US" dirty="0"/>
              <a:t>Think critically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508000"/>
          </a:xfrm>
        </p:spPr>
        <p:txBody>
          <a:bodyPr/>
          <a:lstStyle/>
          <a:p>
            <a:r>
              <a:rPr lang="en-US" sz="3200" dirty="0"/>
              <a:t>Sum: Acquiring Wisdom and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6337300" cy="2667000"/>
          </a:xfrm>
        </p:spPr>
        <p:txBody>
          <a:bodyPr/>
          <a:lstStyle/>
          <a:p>
            <a:r>
              <a:rPr lang="en-US" dirty="0"/>
              <a:t>Creativity</a:t>
            </a:r>
          </a:p>
          <a:p>
            <a:r>
              <a:rPr lang="en-US" dirty="0"/>
              <a:t>Curiosity</a:t>
            </a:r>
          </a:p>
          <a:p>
            <a:r>
              <a:rPr lang="en-US" dirty="0"/>
              <a:t>Love of learning</a:t>
            </a:r>
          </a:p>
          <a:p>
            <a:r>
              <a:rPr lang="en-US" dirty="0"/>
              <a:t>Open-mindedness</a:t>
            </a:r>
          </a:p>
          <a:p>
            <a:r>
              <a:rPr lang="en-US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39466688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Learn to Laugh at Life</a:t>
            </a:r>
          </a:p>
        </p:txBody>
      </p:sp>
      <p:graphicFrame>
        <p:nvGraphicFramePr>
          <p:cNvPr id="3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43983"/>
              </p:ext>
            </p:extLst>
          </p:nvPr>
        </p:nvGraphicFramePr>
        <p:xfrm>
          <a:off x="6019800" y="228600"/>
          <a:ext cx="1852613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"/>
                        <a:ext cx="1852613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92" name="Picture 36" descr="Photo of a group of people laug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706914"/>
            <a:ext cx="5403850" cy="30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002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05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Have a laugh at life and look around for happiness instead of sadness.</a:t>
            </a:r>
            <a:br>
              <a:rPr lang="en-US"/>
            </a:br>
            <a:br>
              <a:rPr lang="en-US"/>
            </a:br>
            <a:r>
              <a:rPr lang="en-US"/>
              <a:t>                             --</a:t>
            </a:r>
            <a:r>
              <a:rPr lang="en-US" sz="3200"/>
              <a:t>Red Skelton</a:t>
            </a:r>
            <a:endParaRPr lang="en-US"/>
          </a:p>
        </p:txBody>
      </p:sp>
      <p:graphicFrame>
        <p:nvGraphicFramePr>
          <p:cNvPr id="7475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08598"/>
              </p:ext>
            </p:extLst>
          </p:nvPr>
        </p:nvGraphicFramePr>
        <p:xfrm>
          <a:off x="5715000" y="304800"/>
          <a:ext cx="29765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3468986" progId="MS_ClipArt_Gallery.2">
                  <p:embed/>
                </p:oleObj>
              </mc:Choice>
              <mc:Fallback>
                <p:oleObj name="Clip" r:id="rId2" imgW="4582562" imgH="3468986" progId="MS_ClipArt_Gallery.2">
                  <p:embed/>
                  <p:pic>
                    <p:nvPicPr>
                      <p:cNvPr id="74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297656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036489"/>
              </p:ext>
            </p:extLst>
          </p:nvPr>
        </p:nvGraphicFramePr>
        <p:xfrm>
          <a:off x="914400" y="4605338"/>
          <a:ext cx="2976563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582562" imgH="3468986" progId="MS_ClipArt_Gallery.2">
                  <p:embed/>
                </p:oleObj>
              </mc:Choice>
              <mc:Fallback>
                <p:oleObj name="Clip" r:id="rId4" imgW="4582562" imgH="3468986" progId="MS_ClipArt_Gallery.2">
                  <p:embed/>
                  <p:pic>
                    <p:nvPicPr>
                      <p:cNvPr id="74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5338"/>
                        <a:ext cx="2976563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do not feel happy, smile and pretend to be happy.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Smiling produces serotonin which is a neurotransmitter linked with feelings of happiness.</a:t>
            </a:r>
          </a:p>
        </p:txBody>
      </p:sp>
      <p:pic>
        <p:nvPicPr>
          <p:cNvPr id="76804" name="Picture 1" descr="Photo of a smiling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581400"/>
            <a:ext cx="4851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So, smile and be happy.  Use your creativity to make some positive changes in your life.</a:t>
            </a:r>
          </a:p>
        </p:txBody>
      </p:sp>
      <p:pic>
        <p:nvPicPr>
          <p:cNvPr id="5" name="Picture 1" descr="Photo of laughing studen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8227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8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Making Generalizations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Assume all members of the group are the same</a:t>
            </a:r>
          </a:p>
          <a:p>
            <a:pPr>
              <a:defRPr/>
            </a:pPr>
            <a:r>
              <a:rPr lang="en-US" dirty="0"/>
              <a:t>Example:  All lawyers are greedy.</a:t>
            </a:r>
          </a:p>
        </p:txBody>
      </p:sp>
      <p:graphicFrame>
        <p:nvGraphicFramePr>
          <p:cNvPr id="10244" name="Object 4" descr="Graphic shows an attorney running up the stairs to attend cou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24960"/>
              </p:ext>
            </p:extLst>
          </p:nvPr>
        </p:nvGraphicFramePr>
        <p:xfrm>
          <a:off x="2971800" y="3657600"/>
          <a:ext cx="28892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82166" imgH="1784909" progId="MS_ClipArt_Gallery.2">
                  <p:embed/>
                </p:oleObj>
              </mc:Choice>
              <mc:Fallback>
                <p:oleObj name="Clip" r:id="rId2" imgW="1782166" imgH="1784909" progId="MS_ClipArt_Gallery.2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57600"/>
                        <a:ext cx="28892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Attacking the Person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attack the person rather than discussing the issue.</a:t>
            </a:r>
          </a:p>
          <a:p>
            <a:pPr>
              <a:defRPr/>
            </a:pPr>
            <a:r>
              <a:rPr lang="en-US" dirty="0"/>
              <a:t>Example: Attacking a politician to sidetrack the issues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121</TotalTime>
  <Words>1846</Words>
  <Application>Microsoft Office PowerPoint</Application>
  <PresentationFormat>On-screen Show (4:3)</PresentationFormat>
  <Paragraphs>334</Paragraphs>
  <Slides>79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Meiryo</vt:lpstr>
      <vt:lpstr>Albertus Medium</vt:lpstr>
      <vt:lpstr>Arial</vt:lpstr>
      <vt:lpstr>Century Gothic</vt:lpstr>
      <vt:lpstr>Corbel</vt:lpstr>
      <vt:lpstr>Impact</vt:lpstr>
      <vt:lpstr>Monotype Sorts</vt:lpstr>
      <vt:lpstr>Tahoma</vt:lpstr>
      <vt:lpstr>Times New Roman</vt:lpstr>
      <vt:lpstr>template</vt:lpstr>
      <vt:lpstr>SketchLinesVTI</vt:lpstr>
      <vt:lpstr>Clip</vt:lpstr>
      <vt:lpstr>Thinking Critically and Creatively</vt:lpstr>
      <vt:lpstr>“The function of education is to teach one to think intensively and to think critically.  Intelligence plus character—that is the goal of true education.”    Martin Luther King, Jr. </vt:lpstr>
      <vt:lpstr>Critical thinking is needed to solve the complex problems in the world today.</vt:lpstr>
      <vt:lpstr>For example: “Now that I look back, I realize that a life predicated on being obedient and taking orders is a very comfortable life indeed.  Living in such a way reduces to a minimum one’s own need to think.”</vt:lpstr>
      <vt:lpstr>Fallacies in Reasoning</vt:lpstr>
      <vt:lpstr>Appeal to A Questionable Authority</vt:lpstr>
      <vt:lpstr>Jumping to Conclusions</vt:lpstr>
      <vt:lpstr>Making Generalizations</vt:lpstr>
      <vt:lpstr>Attacking the Person </vt:lpstr>
      <vt:lpstr>Appeal to Common Belief</vt:lpstr>
      <vt:lpstr>Common Practice</vt:lpstr>
      <vt:lpstr>Appeal to Tradition</vt:lpstr>
      <vt:lpstr>Two Wrongs</vt:lpstr>
      <vt:lpstr>Slippery Slope</vt:lpstr>
      <vt:lpstr>Wishful Thinking</vt:lpstr>
      <vt:lpstr>Appeal to Fear or Scare Tactics</vt:lpstr>
      <vt:lpstr>Appeal to Pity</vt:lpstr>
      <vt:lpstr>Appeal to Loyalty</vt:lpstr>
      <vt:lpstr>Appeal to Prejudice</vt:lpstr>
      <vt:lpstr>Appeal to Vanity</vt:lpstr>
      <vt:lpstr>Post Hoc Reasoning or False  Causes</vt:lpstr>
      <vt:lpstr>Straw Men or Women</vt:lpstr>
      <vt:lpstr>Cult Behavior</vt:lpstr>
      <vt:lpstr>Critical Thinking out of the Box</vt:lpstr>
      <vt:lpstr>Exercise</vt:lpstr>
      <vt:lpstr>The Scientific Method</vt:lpstr>
      <vt:lpstr>Cognitive Biases </vt:lpstr>
      <vt:lpstr>Cognitive Biases</vt:lpstr>
      <vt:lpstr>Critical Thinking Over the Internet</vt:lpstr>
      <vt:lpstr>Beware of Scams  </vt:lpstr>
      <vt:lpstr>How to Become a Critical Thinker</vt:lpstr>
      <vt:lpstr>Universal Standards to Assure Quality Thinking</vt:lpstr>
      <vt:lpstr>Alternative Views</vt:lpstr>
      <vt:lpstr>The Critical Thinking Process</vt:lpstr>
      <vt:lpstr>Exercise: Critical Thinking </vt:lpstr>
      <vt:lpstr>Tips for Critical Thinking</vt:lpstr>
      <vt:lpstr>Questions for Critical Thinkers</vt:lpstr>
      <vt:lpstr>Critical Thinking and Moral Reasoning</vt:lpstr>
      <vt:lpstr>Level 1: Pre-Conventional Morality</vt:lpstr>
      <vt:lpstr>Level 1: Pre-Conventional Morality</vt:lpstr>
      <vt:lpstr>Level 2: Conventional Morality</vt:lpstr>
      <vt:lpstr>Level 2: Conventional Morality</vt:lpstr>
      <vt:lpstr>Level 3: Post-Conventional Morality</vt:lpstr>
      <vt:lpstr>Level 3: Post-Conventional Morality</vt:lpstr>
      <vt:lpstr>What resolution does Kohlberg suggest?</vt:lpstr>
      <vt:lpstr>Creative Thinking </vt:lpstr>
      <vt:lpstr>Creative thinking is part of the critical thinking process.  Use it for:</vt:lpstr>
      <vt:lpstr>The Creative Individual</vt:lpstr>
      <vt:lpstr>The Three S’s of Creativity</vt:lpstr>
      <vt:lpstr>Creativity Techniques</vt:lpstr>
      <vt:lpstr>Creativity Techniques</vt:lpstr>
      <vt:lpstr>Creativity Techniques</vt:lpstr>
      <vt:lpstr>Serendipity</vt:lpstr>
      <vt:lpstr>Serendipity: Duke Ellington</vt:lpstr>
      <vt:lpstr>Creative Thinking Techniques </vt:lpstr>
      <vt:lpstr>Brainstorming</vt:lpstr>
      <vt:lpstr>Brainstorming Exercise: The Peanut</vt:lpstr>
      <vt:lpstr>Look at your peanut.  How is this peanut like you? </vt:lpstr>
      <vt:lpstr>Can you come up with 10 answers in 3 minutes?</vt:lpstr>
      <vt:lpstr>Let’s hear your creative ideas.</vt:lpstr>
      <vt:lpstr>How is this peanut like you?</vt:lpstr>
      <vt:lpstr>How is this peanut like going to college?  Let’s use some synergy and  work together on this one.</vt:lpstr>
      <vt:lpstr>How many answers can we come up with in 5 minutes?  You can build on other people’s ideas.</vt:lpstr>
      <vt:lpstr>How is this peanut like going to college?</vt:lpstr>
      <vt:lpstr>Elements of Creativity</vt:lpstr>
      <vt:lpstr>More Techniques</vt:lpstr>
      <vt:lpstr>Relaxed Attention</vt:lpstr>
      <vt:lpstr>Relaxed Attention</vt:lpstr>
      <vt:lpstr>Use Relaxed Attention in Studying</vt:lpstr>
      <vt:lpstr>Idea Files</vt:lpstr>
      <vt:lpstr>Visualization and Imagination Useful for:</vt:lpstr>
      <vt:lpstr>Exercise: Using Visualization and Imagination</vt:lpstr>
      <vt:lpstr>Can you make the light go on?</vt:lpstr>
      <vt:lpstr>More Creativity Techniques</vt:lpstr>
      <vt:lpstr>Sum: Acquiring Wisdom and Knowledge</vt:lpstr>
      <vt:lpstr>Keys to Success: Learn to Laugh at Life</vt:lpstr>
      <vt:lpstr>Have a laugh at life and look around for happiness instead of sadness.                               --Red Skelton</vt:lpstr>
      <vt:lpstr>If you do not feel happy, smile and pretend to be happy.</vt:lpstr>
      <vt:lpstr>So, smile and be happy.  Use your creativity to make some positive changes in your life.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20</cp:revision>
  <dcterms:created xsi:type="dcterms:W3CDTF">2013-12-12T19:47:21Z</dcterms:created>
  <dcterms:modified xsi:type="dcterms:W3CDTF">2021-06-26T21:07:06Z</dcterms:modified>
</cp:coreProperties>
</file>